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57" r:id="rId5"/>
    <p:sldId id="263" r:id="rId6"/>
    <p:sldId id="259" r:id="rId7"/>
    <p:sldId id="260" r:id="rId8"/>
    <p:sldId id="261" r:id="rId9"/>
    <p:sldId id="262" r:id="rId10"/>
    <p:sldId id="265" r:id="rId1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Расчетная потребность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капитальном ремонте МКД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составлении региональной программы по капитальном ремонте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РО!$B$1</c:f>
              <c:strCache>
                <c:ptCount val="1"/>
                <c:pt idx="0">
                  <c:v>Стоимость капитального ремонта, млрд.руб.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РО!$A$2:$A$11</c:f>
              <c:strCache>
                <c:ptCount val="10"/>
                <c:pt idx="0">
                  <c:v>2019-2021 г.г.</c:v>
                </c:pt>
                <c:pt idx="1">
                  <c:v>2022-2024 г.г.</c:v>
                </c:pt>
                <c:pt idx="2">
                  <c:v>2025-2027 г.г.</c:v>
                </c:pt>
                <c:pt idx="3">
                  <c:v>2028-2030 г.г.</c:v>
                </c:pt>
                <c:pt idx="4">
                  <c:v>2031-2033 г.г.</c:v>
                </c:pt>
                <c:pt idx="5">
                  <c:v>2034-2036 г.г.</c:v>
                </c:pt>
                <c:pt idx="6">
                  <c:v>2037-2039 г.г.</c:v>
                </c:pt>
                <c:pt idx="7">
                  <c:v>2040-2042 г.г.</c:v>
                </c:pt>
                <c:pt idx="8">
                  <c:v>2043-2045 г.г.</c:v>
                </c:pt>
                <c:pt idx="9">
                  <c:v>2046-2048 г.г.</c:v>
                </c:pt>
              </c:strCache>
            </c:strRef>
          </c:cat>
          <c:val>
            <c:numRef>
              <c:f>РО!$B$2:$B$11</c:f>
              <c:numCache>
                <c:formatCode>#,##0.00</c:formatCode>
                <c:ptCount val="10"/>
                <c:pt idx="0">
                  <c:v>2.09</c:v>
                </c:pt>
                <c:pt idx="1">
                  <c:v>2.1736</c:v>
                </c:pt>
                <c:pt idx="2">
                  <c:v>2.2605440000000003</c:v>
                </c:pt>
                <c:pt idx="3">
                  <c:v>2.3509657600000002</c:v>
                </c:pt>
                <c:pt idx="4">
                  <c:v>2.4450043904000003</c:v>
                </c:pt>
                <c:pt idx="5">
                  <c:v>2.5428045660160001</c:v>
                </c:pt>
                <c:pt idx="6">
                  <c:v>2.6445167486566397</c:v>
                </c:pt>
                <c:pt idx="7">
                  <c:v>2.7502974186029054</c:v>
                </c:pt>
                <c:pt idx="8">
                  <c:v>2.8603093153470218</c:v>
                </c:pt>
                <c:pt idx="9">
                  <c:v>2.9747216879609022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5D-4543-B8A5-5488E21E2ED5}"/>
            </c:ext>
          </c:extLst>
        </c:ser>
        <c:ser>
          <c:idx val="1"/>
          <c:order val="1"/>
          <c:tx>
            <c:strRef>
              <c:f>РО!$C$1</c:f>
              <c:strCache>
                <c:ptCount val="1"/>
                <c:pt idx="0">
                  <c:v>Объем собранных средств, млрд.руб.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РО!$A$2:$A$11</c:f>
              <c:strCache>
                <c:ptCount val="10"/>
                <c:pt idx="0">
                  <c:v>2019-2021 г.г.</c:v>
                </c:pt>
                <c:pt idx="1">
                  <c:v>2022-2024 г.г.</c:v>
                </c:pt>
                <c:pt idx="2">
                  <c:v>2025-2027 г.г.</c:v>
                </c:pt>
                <c:pt idx="3">
                  <c:v>2028-2030 г.г.</c:v>
                </c:pt>
                <c:pt idx="4">
                  <c:v>2031-2033 г.г.</c:v>
                </c:pt>
                <c:pt idx="5">
                  <c:v>2034-2036 г.г.</c:v>
                </c:pt>
                <c:pt idx="6">
                  <c:v>2037-2039 г.г.</c:v>
                </c:pt>
                <c:pt idx="7">
                  <c:v>2040-2042 г.г.</c:v>
                </c:pt>
                <c:pt idx="8">
                  <c:v>2043-2045 г.г.</c:v>
                </c:pt>
                <c:pt idx="9">
                  <c:v>2046-2048 г.г.</c:v>
                </c:pt>
              </c:strCache>
            </c:strRef>
          </c:cat>
          <c:val>
            <c:numRef>
              <c:f>РО!$C$2:$C$11</c:f>
              <c:numCache>
                <c:formatCode>#,##0.00</c:formatCode>
                <c:ptCount val="10"/>
                <c:pt idx="0">
                  <c:v>2.2000000000000002</c:v>
                </c:pt>
                <c:pt idx="1">
                  <c:v>2.2880000000000003</c:v>
                </c:pt>
                <c:pt idx="2">
                  <c:v>2.3795200000000003</c:v>
                </c:pt>
                <c:pt idx="3">
                  <c:v>2.4747008000000004</c:v>
                </c:pt>
                <c:pt idx="4">
                  <c:v>2.5736888320000002</c:v>
                </c:pt>
                <c:pt idx="5">
                  <c:v>2.6766363852800001</c:v>
                </c:pt>
                <c:pt idx="6">
                  <c:v>2.7837018406912</c:v>
                </c:pt>
                <c:pt idx="7">
                  <c:v>2.895049914318848</c:v>
                </c:pt>
                <c:pt idx="8">
                  <c:v>3.0108519108916019</c:v>
                </c:pt>
                <c:pt idx="9">
                  <c:v>3.1312859873272658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5D-4543-B8A5-5488E21E2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558528"/>
        <c:axId val="189559088"/>
      </c:lineChart>
      <c:catAx>
        <c:axId val="18955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559088"/>
        <c:crosses val="autoZero"/>
        <c:auto val="1"/>
        <c:lblAlgn val="ctr"/>
        <c:lblOffset val="100"/>
        <c:noMultiLvlLbl val="0"/>
      </c:catAx>
      <c:valAx>
        <c:axId val="18955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55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капитальном ремонте МКД </a:t>
            </a:r>
          </a:p>
          <a:p>
            <a:pPr>
              <a:defRPr sz="2000">
                <a:solidFill>
                  <a:schemeClr val="accent1">
                    <a:lumMod val="50000"/>
                  </a:schemeClr>
                </a:solidFill>
              </a:defRPr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общем счете РО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РО!$B$1</c:f>
              <c:strCache>
                <c:ptCount val="1"/>
                <c:pt idx="0">
                  <c:v>Стоимость капитального ремонта, млрд.руб.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РО!$A$2:$A$11</c:f>
              <c:strCache>
                <c:ptCount val="10"/>
                <c:pt idx="0">
                  <c:v>2019-2021 г.г.</c:v>
                </c:pt>
                <c:pt idx="1">
                  <c:v>2022-2024 г.г.</c:v>
                </c:pt>
                <c:pt idx="2">
                  <c:v>2025-2027 г.г.</c:v>
                </c:pt>
                <c:pt idx="3">
                  <c:v>2028-2030 г.г.</c:v>
                </c:pt>
                <c:pt idx="4">
                  <c:v>2031-2033 г.г.</c:v>
                </c:pt>
                <c:pt idx="5">
                  <c:v>2034-2036 г.г.</c:v>
                </c:pt>
                <c:pt idx="6">
                  <c:v>2037-2039 г.г.</c:v>
                </c:pt>
                <c:pt idx="7">
                  <c:v>2040-2042 г.г.</c:v>
                </c:pt>
                <c:pt idx="8">
                  <c:v>2043-2045 г.г.</c:v>
                </c:pt>
                <c:pt idx="9">
                  <c:v>2046-2048 г.г.</c:v>
                </c:pt>
              </c:strCache>
            </c:strRef>
          </c:cat>
          <c:val>
            <c:numRef>
              <c:f>РО!$B$2:$B$11</c:f>
              <c:numCache>
                <c:formatCode>#,##0.00</c:formatCode>
                <c:ptCount val="10"/>
                <c:pt idx="0">
                  <c:v>4.95</c:v>
                </c:pt>
                <c:pt idx="1">
                  <c:v>4.5199999999999996</c:v>
                </c:pt>
                <c:pt idx="2">
                  <c:v>3.5</c:v>
                </c:pt>
                <c:pt idx="3">
                  <c:v>2.6815000000000002</c:v>
                </c:pt>
                <c:pt idx="4">
                  <c:v>2.4</c:v>
                </c:pt>
                <c:pt idx="5">
                  <c:v>1.7</c:v>
                </c:pt>
                <c:pt idx="6">
                  <c:v>1.9</c:v>
                </c:pt>
                <c:pt idx="7">
                  <c:v>1.75</c:v>
                </c:pt>
                <c:pt idx="8">
                  <c:v>1.1370669443066517</c:v>
                </c:pt>
                <c:pt idx="9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5D-4543-B8A5-5488E21E2ED5}"/>
            </c:ext>
          </c:extLst>
        </c:ser>
        <c:ser>
          <c:idx val="1"/>
          <c:order val="1"/>
          <c:tx>
            <c:strRef>
              <c:f>РО!$C$1</c:f>
              <c:strCache>
                <c:ptCount val="1"/>
                <c:pt idx="0">
                  <c:v>Объем собранных средств, млрд.руб.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РО!$A$2:$A$11</c:f>
              <c:strCache>
                <c:ptCount val="10"/>
                <c:pt idx="0">
                  <c:v>2019-2021 г.г.</c:v>
                </c:pt>
                <c:pt idx="1">
                  <c:v>2022-2024 г.г.</c:v>
                </c:pt>
                <c:pt idx="2">
                  <c:v>2025-2027 г.г.</c:v>
                </c:pt>
                <c:pt idx="3">
                  <c:v>2028-2030 г.г.</c:v>
                </c:pt>
                <c:pt idx="4">
                  <c:v>2031-2033 г.г.</c:v>
                </c:pt>
                <c:pt idx="5">
                  <c:v>2034-2036 г.г.</c:v>
                </c:pt>
                <c:pt idx="6">
                  <c:v>2037-2039 г.г.</c:v>
                </c:pt>
                <c:pt idx="7">
                  <c:v>2040-2042 г.г.</c:v>
                </c:pt>
                <c:pt idx="8">
                  <c:v>2043-2045 г.г.</c:v>
                </c:pt>
                <c:pt idx="9">
                  <c:v>2046-2048 г.г.</c:v>
                </c:pt>
              </c:strCache>
            </c:strRef>
          </c:cat>
          <c:val>
            <c:numRef>
              <c:f>РО!$C$2:$C$11</c:f>
              <c:numCache>
                <c:formatCode>#,##0.00</c:formatCode>
                <c:ptCount val="10"/>
                <c:pt idx="0">
                  <c:v>2.2000000000000002</c:v>
                </c:pt>
                <c:pt idx="1">
                  <c:v>2.2880000000000003</c:v>
                </c:pt>
                <c:pt idx="2">
                  <c:v>2.3795200000000003</c:v>
                </c:pt>
                <c:pt idx="3">
                  <c:v>2.4747008000000004</c:v>
                </c:pt>
                <c:pt idx="4">
                  <c:v>2.5736888320000002</c:v>
                </c:pt>
                <c:pt idx="5">
                  <c:v>2.6766363852800001</c:v>
                </c:pt>
                <c:pt idx="6">
                  <c:v>2.7837018406912</c:v>
                </c:pt>
                <c:pt idx="7">
                  <c:v>2.895049914318848</c:v>
                </c:pt>
                <c:pt idx="8">
                  <c:v>3.0108519108916019</c:v>
                </c:pt>
                <c:pt idx="9">
                  <c:v>3.1312859873272658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5D-4543-B8A5-5488E21E2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558528"/>
        <c:axId val="189559088"/>
      </c:lineChart>
      <c:catAx>
        <c:axId val="18955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559088"/>
        <c:crosses val="autoZero"/>
        <c:auto val="1"/>
        <c:lblAlgn val="ctr"/>
        <c:lblOffset val="100"/>
        <c:noMultiLvlLbl val="0"/>
      </c:catAx>
      <c:valAx>
        <c:axId val="18955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55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капитальном ремонте МКД </a:t>
            </a:r>
          </a:p>
          <a:p>
            <a:pPr>
              <a:defRPr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специальных счетах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Спецсчета!$B$1</c:f>
              <c:strCache>
                <c:ptCount val="1"/>
                <c:pt idx="0">
                  <c:v>Стоимость капитального ремонта, млрд.руб.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Спецсчета!$A$2:$A$11</c:f>
              <c:strCache>
                <c:ptCount val="10"/>
                <c:pt idx="0">
                  <c:v>2019-2021 г.г.</c:v>
                </c:pt>
                <c:pt idx="1">
                  <c:v>2022-2024 г.г.</c:v>
                </c:pt>
                <c:pt idx="2">
                  <c:v>2025-2027 г.г.</c:v>
                </c:pt>
                <c:pt idx="3">
                  <c:v>2028-2030 г.г.</c:v>
                </c:pt>
                <c:pt idx="4">
                  <c:v>2031-2033 г.г.</c:v>
                </c:pt>
                <c:pt idx="5">
                  <c:v>2034-2036 г.г.</c:v>
                </c:pt>
                <c:pt idx="6">
                  <c:v>2037-2039 г.г.</c:v>
                </c:pt>
                <c:pt idx="7">
                  <c:v>2040-2042 г.г.</c:v>
                </c:pt>
                <c:pt idx="8">
                  <c:v>2043-2045 г.г.</c:v>
                </c:pt>
                <c:pt idx="9">
                  <c:v>2046-2048 г.г.</c:v>
                </c:pt>
              </c:strCache>
            </c:strRef>
          </c:cat>
          <c:val>
            <c:numRef>
              <c:f>Спецсчета!$B$2:$B$11</c:f>
              <c:numCache>
                <c:formatCode>#,##0.00</c:formatCode>
                <c:ptCount val="10"/>
                <c:pt idx="0">
                  <c:v>2.2799999999999998</c:v>
                </c:pt>
                <c:pt idx="1">
                  <c:v>2.52</c:v>
                </c:pt>
                <c:pt idx="2">
                  <c:v>3.84</c:v>
                </c:pt>
                <c:pt idx="3">
                  <c:v>4.919999999999999</c:v>
                </c:pt>
                <c:pt idx="4">
                  <c:v>5.1599999999999993</c:v>
                </c:pt>
                <c:pt idx="5">
                  <c:v>6</c:v>
                </c:pt>
                <c:pt idx="6">
                  <c:v>6.1199999999999992</c:v>
                </c:pt>
                <c:pt idx="7">
                  <c:v>5.88</c:v>
                </c:pt>
                <c:pt idx="8">
                  <c:v>6.84</c:v>
                </c:pt>
                <c:pt idx="9">
                  <c:v>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58-414C-A4CC-307030ED37F6}"/>
            </c:ext>
          </c:extLst>
        </c:ser>
        <c:ser>
          <c:idx val="1"/>
          <c:order val="1"/>
          <c:tx>
            <c:strRef>
              <c:f>Спецсчета!$C$1</c:f>
              <c:strCache>
                <c:ptCount val="1"/>
                <c:pt idx="0">
                  <c:v>Объем собранных средств, млрд.руб.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Спецсчета!$A$2:$A$11</c:f>
              <c:strCache>
                <c:ptCount val="10"/>
                <c:pt idx="0">
                  <c:v>2019-2021 г.г.</c:v>
                </c:pt>
                <c:pt idx="1">
                  <c:v>2022-2024 г.г.</c:v>
                </c:pt>
                <c:pt idx="2">
                  <c:v>2025-2027 г.г.</c:v>
                </c:pt>
                <c:pt idx="3">
                  <c:v>2028-2030 г.г.</c:v>
                </c:pt>
                <c:pt idx="4">
                  <c:v>2031-2033 г.г.</c:v>
                </c:pt>
                <c:pt idx="5">
                  <c:v>2034-2036 г.г.</c:v>
                </c:pt>
                <c:pt idx="6">
                  <c:v>2037-2039 г.г.</c:v>
                </c:pt>
                <c:pt idx="7">
                  <c:v>2040-2042 г.г.</c:v>
                </c:pt>
                <c:pt idx="8">
                  <c:v>2043-2045 г.г.</c:v>
                </c:pt>
                <c:pt idx="9">
                  <c:v>2046-2048 г.г.</c:v>
                </c:pt>
              </c:strCache>
            </c:strRef>
          </c:cat>
          <c:val>
            <c:numRef>
              <c:f>Спецсчета!$C$2:$C$11</c:f>
              <c:numCache>
                <c:formatCode>#,##0.00</c:formatCode>
                <c:ptCount val="10"/>
                <c:pt idx="0">
                  <c:v>4</c:v>
                </c:pt>
                <c:pt idx="1">
                  <c:v>4.16</c:v>
                </c:pt>
                <c:pt idx="2">
                  <c:v>4.3264000000000005</c:v>
                </c:pt>
                <c:pt idx="3">
                  <c:v>4.4994560000000003</c:v>
                </c:pt>
                <c:pt idx="4">
                  <c:v>4.67943424</c:v>
                </c:pt>
                <c:pt idx="5">
                  <c:v>4.8666116095999996</c:v>
                </c:pt>
                <c:pt idx="6">
                  <c:v>5.0612760739839997</c:v>
                </c:pt>
                <c:pt idx="7">
                  <c:v>5.2637271169433593</c:v>
                </c:pt>
                <c:pt idx="8">
                  <c:v>5.4742762016210937</c:v>
                </c:pt>
                <c:pt idx="9">
                  <c:v>5.6932472496859372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58-414C-A4CC-307030ED3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155808"/>
        <c:axId val="194156368"/>
      </c:lineChart>
      <c:catAx>
        <c:axId val="19415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156368"/>
        <c:crosses val="autoZero"/>
        <c:auto val="1"/>
        <c:lblAlgn val="ctr"/>
        <c:lblOffset val="100"/>
        <c:noMultiLvlLbl val="0"/>
      </c:catAx>
      <c:valAx>
        <c:axId val="19415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155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общее!$B$1</c:f>
              <c:strCache>
                <c:ptCount val="1"/>
                <c:pt idx="0">
                  <c:v>Стоимость капитального ремонта МКД в "общем котле", млрд.руб.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общее!$A$2:$A$12</c:f>
              <c:strCache>
                <c:ptCount val="11"/>
                <c:pt idx="1">
                  <c:v>2019-2021 г.г.</c:v>
                </c:pt>
                <c:pt idx="2">
                  <c:v>2022-2024 г.г.</c:v>
                </c:pt>
                <c:pt idx="3">
                  <c:v>2025-2027 г.г.</c:v>
                </c:pt>
                <c:pt idx="4">
                  <c:v>2028-2030 г.г.</c:v>
                </c:pt>
                <c:pt idx="5">
                  <c:v>2031-2033 г.г.</c:v>
                </c:pt>
                <c:pt idx="6">
                  <c:v>2034-2036 г.г.</c:v>
                </c:pt>
                <c:pt idx="7">
                  <c:v>2037-2039 г.г.</c:v>
                </c:pt>
                <c:pt idx="8">
                  <c:v>2040-2042 г.г.</c:v>
                </c:pt>
                <c:pt idx="9">
                  <c:v>2043-2045 г.г.</c:v>
                </c:pt>
                <c:pt idx="10">
                  <c:v>2046-2048 г.г.</c:v>
                </c:pt>
              </c:strCache>
            </c:strRef>
          </c:cat>
          <c:val>
            <c:numRef>
              <c:f>общее!$B$2:$B$12</c:f>
              <c:numCache>
                <c:formatCode>#,##0.00</c:formatCode>
                <c:ptCount val="11"/>
                <c:pt idx="0">
                  <c:v>4.95</c:v>
                </c:pt>
                <c:pt idx="1">
                  <c:v>4.95</c:v>
                </c:pt>
                <c:pt idx="2">
                  <c:v>4.5199999999999996</c:v>
                </c:pt>
                <c:pt idx="3">
                  <c:v>3.5</c:v>
                </c:pt>
                <c:pt idx="4">
                  <c:v>2.6815000000000002</c:v>
                </c:pt>
                <c:pt idx="5">
                  <c:v>2.4</c:v>
                </c:pt>
                <c:pt idx="6">
                  <c:v>1.7</c:v>
                </c:pt>
                <c:pt idx="7">
                  <c:v>1.9</c:v>
                </c:pt>
                <c:pt idx="8">
                  <c:v>1.75</c:v>
                </c:pt>
                <c:pt idx="9">
                  <c:v>1.1370669443066517</c:v>
                </c:pt>
                <c:pt idx="10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0A-44AE-A489-5CCE92093DAF}"/>
            </c:ext>
          </c:extLst>
        </c:ser>
        <c:ser>
          <c:idx val="1"/>
          <c:order val="1"/>
          <c:tx>
            <c:strRef>
              <c:f>общее!$C$1</c:f>
              <c:strCache>
                <c:ptCount val="1"/>
                <c:pt idx="0">
                  <c:v>Стоимость капитального ремонта МКД на специальных счетах, млрд.руб.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общее!$A$2:$A$12</c:f>
              <c:strCache>
                <c:ptCount val="11"/>
                <c:pt idx="1">
                  <c:v>2019-2021 г.г.</c:v>
                </c:pt>
                <c:pt idx="2">
                  <c:v>2022-2024 г.г.</c:v>
                </c:pt>
                <c:pt idx="3">
                  <c:v>2025-2027 г.г.</c:v>
                </c:pt>
                <c:pt idx="4">
                  <c:v>2028-2030 г.г.</c:v>
                </c:pt>
                <c:pt idx="5">
                  <c:v>2031-2033 г.г.</c:v>
                </c:pt>
                <c:pt idx="6">
                  <c:v>2034-2036 г.г.</c:v>
                </c:pt>
                <c:pt idx="7">
                  <c:v>2037-2039 г.г.</c:v>
                </c:pt>
                <c:pt idx="8">
                  <c:v>2040-2042 г.г.</c:v>
                </c:pt>
                <c:pt idx="9">
                  <c:v>2043-2045 г.г.</c:v>
                </c:pt>
                <c:pt idx="10">
                  <c:v>2046-2048 г.г.</c:v>
                </c:pt>
              </c:strCache>
            </c:strRef>
          </c:cat>
          <c:val>
            <c:numRef>
              <c:f>общее!$C$2:$C$12</c:f>
              <c:numCache>
                <c:formatCode>#,##0.00</c:formatCode>
                <c:ptCount val="11"/>
                <c:pt idx="0">
                  <c:v>2.2799999999999998</c:v>
                </c:pt>
                <c:pt idx="1">
                  <c:v>2.2799999999999998</c:v>
                </c:pt>
                <c:pt idx="2">
                  <c:v>2.52</c:v>
                </c:pt>
                <c:pt idx="3">
                  <c:v>3.84</c:v>
                </c:pt>
                <c:pt idx="4">
                  <c:v>4.919999999999999</c:v>
                </c:pt>
                <c:pt idx="5">
                  <c:v>5.1599999999999993</c:v>
                </c:pt>
                <c:pt idx="6">
                  <c:v>6</c:v>
                </c:pt>
                <c:pt idx="7">
                  <c:v>6.1199999999999992</c:v>
                </c:pt>
                <c:pt idx="8">
                  <c:v>5.88</c:v>
                </c:pt>
                <c:pt idx="9">
                  <c:v>6.84</c:v>
                </c:pt>
                <c:pt idx="10">
                  <c:v>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0A-44AE-A489-5CCE92093DAF}"/>
            </c:ext>
          </c:extLst>
        </c:ser>
        <c:ser>
          <c:idx val="2"/>
          <c:order val="2"/>
          <c:tx>
            <c:strRef>
              <c:f>общее!$D$1</c:f>
              <c:strCache>
                <c:ptCount val="1"/>
                <c:pt idx="0">
                  <c:v>Общий собираемый объем средств, млрд.руб.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общее!$A$2:$A$12</c:f>
              <c:strCache>
                <c:ptCount val="11"/>
                <c:pt idx="1">
                  <c:v>2019-2021 г.г.</c:v>
                </c:pt>
                <c:pt idx="2">
                  <c:v>2022-2024 г.г.</c:v>
                </c:pt>
                <c:pt idx="3">
                  <c:v>2025-2027 г.г.</c:v>
                </c:pt>
                <c:pt idx="4">
                  <c:v>2028-2030 г.г.</c:v>
                </c:pt>
                <c:pt idx="5">
                  <c:v>2031-2033 г.г.</c:v>
                </c:pt>
                <c:pt idx="6">
                  <c:v>2034-2036 г.г.</c:v>
                </c:pt>
                <c:pt idx="7">
                  <c:v>2037-2039 г.г.</c:v>
                </c:pt>
                <c:pt idx="8">
                  <c:v>2040-2042 г.г.</c:v>
                </c:pt>
                <c:pt idx="9">
                  <c:v>2043-2045 г.г.</c:v>
                </c:pt>
                <c:pt idx="10">
                  <c:v>2046-2048 г.г.</c:v>
                </c:pt>
              </c:strCache>
            </c:strRef>
          </c:cat>
          <c:val>
            <c:numRef>
              <c:f>общее!$D$2:$D$12</c:f>
              <c:numCache>
                <c:formatCode>#,##0.00</c:formatCode>
                <c:ptCount val="11"/>
                <c:pt idx="0">
                  <c:v>3.3</c:v>
                </c:pt>
                <c:pt idx="1">
                  <c:v>3.3</c:v>
                </c:pt>
                <c:pt idx="2">
                  <c:v>3.4319999999999999</c:v>
                </c:pt>
                <c:pt idx="3">
                  <c:v>3.56928</c:v>
                </c:pt>
                <c:pt idx="4">
                  <c:v>3.7120511999999999</c:v>
                </c:pt>
                <c:pt idx="5">
                  <c:v>3.8605332479999999</c:v>
                </c:pt>
                <c:pt idx="6">
                  <c:v>4.0149545779200002</c:v>
                </c:pt>
                <c:pt idx="7">
                  <c:v>4.1755527610368004</c:v>
                </c:pt>
                <c:pt idx="8">
                  <c:v>4.3425748714782726</c:v>
                </c:pt>
                <c:pt idx="9">
                  <c:v>4.5162778663374032</c:v>
                </c:pt>
                <c:pt idx="10">
                  <c:v>4.6969289809908989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0A-44AE-A489-5CCE92093DAF}"/>
            </c:ext>
          </c:extLst>
        </c:ser>
        <c:ser>
          <c:idx val="3"/>
          <c:order val="3"/>
          <c:tx>
            <c:strRef>
              <c:f>общее!$E$1</c:f>
              <c:strCache>
                <c:ptCount val="1"/>
                <c:pt idx="0">
                  <c:v>Усредненная стоимость капитального ремонта, млрд.руб.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общее!$A$2:$A$12</c:f>
              <c:strCache>
                <c:ptCount val="11"/>
                <c:pt idx="1">
                  <c:v>2019-2021 г.г.</c:v>
                </c:pt>
                <c:pt idx="2">
                  <c:v>2022-2024 г.г.</c:v>
                </c:pt>
                <c:pt idx="3">
                  <c:v>2025-2027 г.г.</c:v>
                </c:pt>
                <c:pt idx="4">
                  <c:v>2028-2030 г.г.</c:v>
                </c:pt>
                <c:pt idx="5">
                  <c:v>2031-2033 г.г.</c:v>
                </c:pt>
                <c:pt idx="6">
                  <c:v>2034-2036 г.г.</c:v>
                </c:pt>
                <c:pt idx="7">
                  <c:v>2037-2039 г.г.</c:v>
                </c:pt>
                <c:pt idx="8">
                  <c:v>2040-2042 г.г.</c:v>
                </c:pt>
                <c:pt idx="9">
                  <c:v>2043-2045 г.г.</c:v>
                </c:pt>
                <c:pt idx="10">
                  <c:v>2046-2048 г.г.</c:v>
                </c:pt>
              </c:strCache>
            </c:strRef>
          </c:cat>
          <c:val>
            <c:numRef>
              <c:f>общее!$E$2:$E$12</c:f>
              <c:numCache>
                <c:formatCode>#,##0.00</c:formatCode>
                <c:ptCount val="11"/>
                <c:pt idx="0">
                  <c:v>3.62</c:v>
                </c:pt>
                <c:pt idx="1">
                  <c:v>3.6150000000000002</c:v>
                </c:pt>
                <c:pt idx="2">
                  <c:v>3.5199999999999996</c:v>
                </c:pt>
                <c:pt idx="3">
                  <c:v>3.67</c:v>
                </c:pt>
                <c:pt idx="4">
                  <c:v>3.8007499999999999</c:v>
                </c:pt>
                <c:pt idx="5">
                  <c:v>3.7799999999999994</c:v>
                </c:pt>
                <c:pt idx="6">
                  <c:v>3.85</c:v>
                </c:pt>
                <c:pt idx="7">
                  <c:v>4.01</c:v>
                </c:pt>
                <c:pt idx="8">
                  <c:v>3.8149999999999999</c:v>
                </c:pt>
                <c:pt idx="9">
                  <c:v>3.9885334721533257</c:v>
                </c:pt>
                <c:pt idx="10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0A-44AE-A489-5CCE92093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243600"/>
        <c:axId val="194244160"/>
      </c:lineChart>
      <c:catAx>
        <c:axId val="19424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244160"/>
        <c:crosses val="autoZero"/>
        <c:auto val="1"/>
        <c:lblAlgn val="ctr"/>
        <c:lblOffset val="100"/>
        <c:noMultiLvlLbl val="0"/>
      </c:catAx>
      <c:valAx>
        <c:axId val="19424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24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0.22223</cdr:x>
      <cdr:y>0.3367</cdr:y>
    </cdr:from>
    <cdr:to>
      <cdr:x>0.32213</cdr:x>
      <cdr:y>0.48479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33996" y="207889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i="1" dirty="0" smtClean="0"/>
            <a:t>Где взять деньги на ремонт?</a:t>
          </a:r>
          <a:endParaRPr lang="ru-RU" sz="1100" i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0.09569</cdr:x>
      <cdr:y>0.42678</cdr:y>
    </cdr:from>
    <cdr:to>
      <cdr:x>0.19355</cdr:x>
      <cdr:y>0.57322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4171" y="266482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i="1" dirty="0" smtClean="0"/>
            <a:t>Как потратить </a:t>
          </a:r>
          <a:r>
            <a:rPr lang="ru-RU" sz="1100" i="1" dirty="0" smtClean="0"/>
            <a:t>деньги </a:t>
          </a:r>
          <a:endParaRPr lang="ru-RU" sz="1100" i="1" dirty="0" smtClean="0"/>
        </a:p>
        <a:p xmlns:a="http://schemas.openxmlformats.org/drawingml/2006/main">
          <a:r>
            <a:rPr lang="ru-RU" sz="1100" i="1" dirty="0" smtClean="0"/>
            <a:t>чтобы они не обесценились?</a:t>
          </a:r>
          <a:endParaRPr lang="ru-RU" sz="1100" i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AC9-FE5D-4C9C-945A-F9E82997D509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18EF-E49D-46B2-AF60-5067AEDEA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12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AC9-FE5D-4C9C-945A-F9E82997D509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18EF-E49D-46B2-AF60-5067AEDEA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11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AC9-FE5D-4C9C-945A-F9E82997D509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18EF-E49D-46B2-AF60-5067AEDEA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2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AC9-FE5D-4C9C-945A-F9E82997D509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18EF-E49D-46B2-AF60-5067AEDEA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161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AC9-FE5D-4C9C-945A-F9E82997D509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18EF-E49D-46B2-AF60-5067AEDEA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62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AC9-FE5D-4C9C-945A-F9E82997D509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18EF-E49D-46B2-AF60-5067AEDEA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28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AC9-FE5D-4C9C-945A-F9E82997D509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18EF-E49D-46B2-AF60-5067AEDEA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AC9-FE5D-4C9C-945A-F9E82997D509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18EF-E49D-46B2-AF60-5067AEDEA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59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AC9-FE5D-4C9C-945A-F9E82997D509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18EF-E49D-46B2-AF60-5067AEDEA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31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AC9-FE5D-4C9C-945A-F9E82997D509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18EF-E49D-46B2-AF60-5067AEDEA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1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AC9-FE5D-4C9C-945A-F9E82997D509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18EF-E49D-46B2-AF60-5067AEDEA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99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C4AC9-FE5D-4C9C-945A-F9E82997D509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F18EF-E49D-46B2-AF60-5067AEDEA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2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5950" y="2757374"/>
            <a:ext cx="8267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Меры по повышению финансовой устойчивости региональных систем капитального ремонта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20" y="430350"/>
            <a:ext cx="2696560" cy="22738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25915" y="5886450"/>
            <a:ext cx="6761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Докладчик: Новомейская Диана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Рафхатовна, директор НУО «Фонд капитального ремонта в УР»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27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8425" y="3526448"/>
            <a:ext cx="6762750" cy="21236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20" y="430350"/>
            <a:ext cx="2696560" cy="227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25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8757478"/>
              </p:ext>
            </p:extLst>
          </p:nvPr>
        </p:nvGraphicFramePr>
        <p:xfrm>
          <a:off x="1375954" y="330926"/>
          <a:ext cx="9152710" cy="6174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8283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5204189"/>
              </p:ext>
            </p:extLst>
          </p:nvPr>
        </p:nvGraphicFramePr>
        <p:xfrm>
          <a:off x="1375954" y="330926"/>
          <a:ext cx="9152710" cy="6174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567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303743"/>
              </p:ext>
            </p:extLst>
          </p:nvPr>
        </p:nvGraphicFramePr>
        <p:xfrm>
          <a:off x="1393372" y="304800"/>
          <a:ext cx="9344298" cy="6244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8000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816460"/>
              </p:ext>
            </p:extLst>
          </p:nvPr>
        </p:nvGraphicFramePr>
        <p:xfrm>
          <a:off x="1323703" y="304801"/>
          <a:ext cx="9335587" cy="6252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713892" y="30480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Сводная таблица – сопоставление потребности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капитальном ремонте МКД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общем счете РО и на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счетах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860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369" y="190500"/>
            <a:ext cx="9239653" cy="653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37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46576"/>
              </p:ext>
            </p:extLst>
          </p:nvPr>
        </p:nvGraphicFramePr>
        <p:xfrm>
          <a:off x="1328057" y="1985553"/>
          <a:ext cx="9614262" cy="3544572"/>
        </p:xfrm>
        <a:graphic>
          <a:graphicData uri="http://schemas.openxmlformats.org/drawingml/2006/table">
            <a:tbl>
              <a:tblPr/>
              <a:tblGrid>
                <a:gridCol w="659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6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4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88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43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82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87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п/п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показателя функционирования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Значение показателя на дату утверждения плана (%)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Значение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показателя по итогам 2019 года (%)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Значение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показателя по итогам 2020 года (%)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Значение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показателя по итогам 2021 года (%)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Увеличение итогового показателя (%)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6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4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Общее обеспечение программы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95,2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7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Расширенный показатель обеспечения программы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0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Валовое покрытие базовых обязательств регионального оператора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73,5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74,5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75,5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0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Обеспечение краткосрочных обязательств регионального оператора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55,7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65,7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31817" y="557574"/>
            <a:ext cx="1040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Целевые показатели региональной программы капитального ремонта,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рассчитанные в соответствии с методикой оценки финансовой устойчивости и рисков региональных программ капитального ремонта общего имущества в многоквартирных домах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044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69" y="297485"/>
            <a:ext cx="11928231" cy="6648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71035" y="1236329"/>
            <a:ext cx="50706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достоверности и качества учета данных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8352" y="1622228"/>
            <a:ext cx="3523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актуальности сведений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88352" y="2019457"/>
            <a:ext cx="94359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качества учета при реализации региональной программы капитального ремонта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86544" y="254478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Сокращение объемов обязательств в региональной программе капитального ремонта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8352" y="3235817"/>
            <a:ext cx="108124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Сокращение перечня (наименования) работ по капитальному ремонту, финансируемых за счет минимального взноса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88352" y="3628533"/>
            <a:ext cx="92233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Сокращение объемов выполняемых работ по капитальному ремонту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0170" y="4025762"/>
            <a:ext cx="51746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предпроектных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технических обследований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90170" y="4415113"/>
            <a:ext cx="9888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Совершенствование процесса проведения конкурентных процедур по отбору подрядных организаций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88352" y="4848357"/>
            <a:ext cx="52304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Аудит договорных отношений регионального оператора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88352" y="5203000"/>
            <a:ext cx="104217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Оптимизация расходов, предусмотренных региональной программой капитального ремонта 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88353" y="5650627"/>
            <a:ext cx="10812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Оптимизация расходования средств со специальных счетов, владельцем которых является региональный оператор 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88353" y="6097505"/>
            <a:ext cx="42893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Оптимизация организации выполнения работ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41175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0150" y="630762"/>
            <a:ext cx="37324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Увеличение объемов финансирования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754" y="1097545"/>
            <a:ext cx="6051337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платежной дисциплины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92%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95%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 2022 году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754" y="1530060"/>
            <a:ext cx="5278689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Претензионно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-исковая работа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8%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3%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 2022 году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754" y="1962575"/>
            <a:ext cx="9428611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Поэтапное увеличение минимального размера взноса на капитальный ремонт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2723" y="5082295"/>
            <a:ext cx="9071560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доходности по остаткам средств на специальных счетах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2723" y="4690526"/>
            <a:ext cx="10297628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доходности по остаткам средств на счетах регионального оператора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4,1%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4,28%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 2022 году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2725" y="5514810"/>
            <a:ext cx="9567948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требования сбалансированности внутренних заимствований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2723" y="5956649"/>
            <a:ext cx="9707286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финансирования из бюджета Удмуртской Республики и местных бюджетов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71210"/>
              </p:ext>
            </p:extLst>
          </p:nvPr>
        </p:nvGraphicFramePr>
        <p:xfrm>
          <a:off x="1093182" y="2353924"/>
          <a:ext cx="10441593" cy="21571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11229">
                  <a:extLst>
                    <a:ext uri="{9D8B030D-6E8A-4147-A177-3AD203B41FA5}">
                      <a16:colId xmlns:a16="http://schemas.microsoft.com/office/drawing/2014/main" val="537811982"/>
                    </a:ext>
                  </a:extLst>
                </a:gridCol>
                <a:gridCol w="1285736">
                  <a:extLst>
                    <a:ext uri="{9D8B030D-6E8A-4147-A177-3AD203B41FA5}">
                      <a16:colId xmlns:a16="http://schemas.microsoft.com/office/drawing/2014/main" val="2358290084"/>
                    </a:ext>
                  </a:extLst>
                </a:gridCol>
                <a:gridCol w="490813">
                  <a:extLst>
                    <a:ext uri="{9D8B030D-6E8A-4147-A177-3AD203B41FA5}">
                      <a16:colId xmlns:a16="http://schemas.microsoft.com/office/drawing/2014/main" val="1630079220"/>
                    </a:ext>
                  </a:extLst>
                </a:gridCol>
                <a:gridCol w="3853815">
                  <a:extLst>
                    <a:ext uri="{9D8B030D-6E8A-4147-A177-3AD203B41FA5}">
                      <a16:colId xmlns:a16="http://schemas.microsoft.com/office/drawing/2014/main" val="2251995270"/>
                    </a:ext>
                  </a:extLst>
                </a:gridCol>
              </a:tblGrid>
              <a:tr h="26556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работ по ремонту МКД в 2019 году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550 424 824,59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4402175"/>
                  </a:ext>
                </a:extLst>
              </a:tr>
              <a:tr h="32400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работ по ремонту МКД при повышении тарифа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684 123 014,48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1084175"/>
                  </a:ext>
                </a:extLst>
              </a:tr>
              <a:tr h="31350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средства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133 698 189,89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2379742"/>
                  </a:ext>
                </a:extLst>
              </a:tr>
              <a:tr h="32221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 увеличение натуральных показателей: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6929502"/>
                  </a:ext>
                </a:extLst>
              </a:tr>
              <a:tr h="3309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крыши скатные с теплоизоляцией, </a:t>
                      </a:r>
                      <a:r>
                        <a:rPr lang="ru-RU" sz="14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м.кв</a:t>
                      </a:r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50 533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м.кв</a:t>
                      </a:r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50 МКД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8087799"/>
                  </a:ext>
                </a:extLst>
              </a:tr>
              <a:tr h="29609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лифты  г/п 400 кг до 10 </a:t>
                      </a:r>
                      <a:r>
                        <a:rPr lang="ru-RU" sz="14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062739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теплоснабжение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414 003,1891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м.кв.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90 </a:t>
                      </a:r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1100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6062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450</Words>
  <Application>Microsoft Office PowerPoint</Application>
  <PresentationFormat>Широкоэкранный</PresentationFormat>
  <Paragraphs>115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Васильевна Лебедева</dc:creator>
  <cp:lastModifiedBy>Диана Рафхатовна Новомейская</cp:lastModifiedBy>
  <cp:revision>29</cp:revision>
  <cp:lastPrinted>2019-06-18T10:56:34Z</cp:lastPrinted>
  <dcterms:created xsi:type="dcterms:W3CDTF">2019-06-17T07:51:27Z</dcterms:created>
  <dcterms:modified xsi:type="dcterms:W3CDTF">2019-06-19T05:24:04Z</dcterms:modified>
</cp:coreProperties>
</file>