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7.xml" ContentType="application/vnd.openxmlformats-officedocument.presentationml.tags+xml"/>
  <Override PartName="/ppt/notesSlides/notesSlide35.xml" ContentType="application/vnd.openxmlformats-officedocument.presentationml.notesSlide+xml"/>
  <Override PartName="/ppt/tags/tag8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5242" r:id="rId1"/>
    <p:sldMasterId id="2147485303" r:id="rId2"/>
    <p:sldMasterId id="2147485297" r:id="rId3"/>
    <p:sldMasterId id="2147485288" r:id="rId4"/>
    <p:sldMasterId id="2147485281" r:id="rId5"/>
  </p:sldMasterIdLst>
  <p:notesMasterIdLst>
    <p:notesMasterId r:id="rId83"/>
  </p:notesMasterIdLst>
  <p:handoutMasterIdLst>
    <p:handoutMasterId r:id="rId84"/>
  </p:handoutMasterIdLst>
  <p:sldIdLst>
    <p:sldId id="987" r:id="rId6"/>
    <p:sldId id="925" r:id="rId7"/>
    <p:sldId id="921" r:id="rId8"/>
    <p:sldId id="923" r:id="rId9"/>
    <p:sldId id="926" r:id="rId10"/>
    <p:sldId id="988" r:id="rId11"/>
    <p:sldId id="989" r:id="rId12"/>
    <p:sldId id="1183" r:id="rId13"/>
    <p:sldId id="930" r:id="rId14"/>
    <p:sldId id="1005" r:id="rId15"/>
    <p:sldId id="918" r:id="rId16"/>
    <p:sldId id="1094" r:id="rId17"/>
    <p:sldId id="1004" r:id="rId18"/>
    <p:sldId id="1101" r:id="rId19"/>
    <p:sldId id="1102" r:id="rId20"/>
    <p:sldId id="1095" r:id="rId21"/>
    <p:sldId id="916" r:id="rId22"/>
    <p:sldId id="1186" r:id="rId23"/>
    <p:sldId id="1187" r:id="rId24"/>
    <p:sldId id="954" r:id="rId25"/>
    <p:sldId id="1185" r:id="rId26"/>
    <p:sldId id="1140" r:id="rId27"/>
    <p:sldId id="1100" r:id="rId28"/>
    <p:sldId id="1088" r:id="rId29"/>
    <p:sldId id="1091" r:id="rId30"/>
    <p:sldId id="915" r:id="rId31"/>
    <p:sldId id="986" r:id="rId32"/>
    <p:sldId id="946" r:id="rId33"/>
    <p:sldId id="957" r:id="rId34"/>
    <p:sldId id="956" r:id="rId35"/>
    <p:sldId id="1007" r:id="rId36"/>
    <p:sldId id="960" r:id="rId37"/>
    <p:sldId id="972" r:id="rId38"/>
    <p:sldId id="1184" r:id="rId39"/>
    <p:sldId id="966" r:id="rId40"/>
    <p:sldId id="975" r:id="rId41"/>
    <p:sldId id="976" r:id="rId42"/>
    <p:sldId id="1110" r:id="rId43"/>
    <p:sldId id="1171" r:id="rId44"/>
    <p:sldId id="1170" r:id="rId45"/>
    <p:sldId id="982" r:id="rId46"/>
    <p:sldId id="1096" r:id="rId47"/>
    <p:sldId id="978" r:id="rId48"/>
    <p:sldId id="979" r:id="rId49"/>
    <p:sldId id="984" r:id="rId50"/>
    <p:sldId id="985" r:id="rId51"/>
    <p:sldId id="997" r:id="rId52"/>
    <p:sldId id="1097" r:id="rId53"/>
    <p:sldId id="919" r:id="rId54"/>
    <p:sldId id="873" r:id="rId55"/>
    <p:sldId id="1003" r:id="rId56"/>
    <p:sldId id="909" r:id="rId57"/>
    <p:sldId id="1098" r:id="rId58"/>
    <p:sldId id="1099" r:id="rId59"/>
    <p:sldId id="904" r:id="rId60"/>
    <p:sldId id="967" r:id="rId61"/>
    <p:sldId id="910" r:id="rId62"/>
    <p:sldId id="968" r:id="rId63"/>
    <p:sldId id="940" r:id="rId64"/>
    <p:sldId id="924" r:id="rId65"/>
    <p:sldId id="941" r:id="rId66"/>
    <p:sldId id="913" r:id="rId67"/>
    <p:sldId id="942" r:id="rId68"/>
    <p:sldId id="943" r:id="rId69"/>
    <p:sldId id="945" r:id="rId70"/>
    <p:sldId id="999" r:id="rId71"/>
    <p:sldId id="1001" r:id="rId72"/>
    <p:sldId id="1159" r:id="rId73"/>
    <p:sldId id="1160" r:id="rId74"/>
    <p:sldId id="1161" r:id="rId75"/>
    <p:sldId id="1162" r:id="rId76"/>
    <p:sldId id="1163" r:id="rId77"/>
    <p:sldId id="1164" r:id="rId78"/>
    <p:sldId id="1165" r:id="rId79"/>
    <p:sldId id="1166" r:id="rId80"/>
    <p:sldId id="1167" r:id="rId81"/>
    <p:sldId id="1131" r:id="rId8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Автор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8000"/>
    <a:srgbClr val="FFFFFF"/>
    <a:srgbClr val="D6E3BC"/>
    <a:srgbClr val="012D74"/>
    <a:srgbClr val="0033CC"/>
    <a:srgbClr val="263A48"/>
    <a:srgbClr val="42557F"/>
    <a:srgbClr val="01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095" autoAdjust="0"/>
  </p:normalViewPr>
  <p:slideViewPr>
    <p:cSldViewPr snapToGrid="0">
      <p:cViewPr varScale="1">
        <p:scale>
          <a:sx n="60" d="100"/>
          <a:sy n="60" d="100"/>
        </p:scale>
        <p:origin x="12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t" anchorCtr="0" compatLnSpc="1">
            <a:prstTxWarp prst="textNoShape">
              <a:avLst/>
            </a:prstTxWarp>
          </a:bodyPr>
          <a:lstStyle>
            <a:lvl1pPr defTabSz="921193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t" anchorCtr="0" compatLnSpc="1">
            <a:prstTxWarp prst="textNoShape">
              <a:avLst/>
            </a:prstTxWarp>
          </a:bodyPr>
          <a:lstStyle>
            <a:lvl1pPr algn="r" defTabSz="921193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85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b" anchorCtr="0" compatLnSpc="1">
            <a:prstTxWarp prst="textNoShape">
              <a:avLst/>
            </a:prstTxWarp>
          </a:bodyPr>
          <a:lstStyle>
            <a:lvl1pPr defTabSz="921193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285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4" tIns="46118" rIns="92234" bIns="46118" numCol="1" anchor="b" anchorCtr="0" compatLnSpc="1">
            <a:prstTxWarp prst="textNoShape">
              <a:avLst/>
            </a:prstTxWarp>
          </a:bodyPr>
          <a:lstStyle>
            <a:lvl1pPr algn="r" defTabSz="921193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3451" y="4416427"/>
            <a:ext cx="5143501" cy="4183064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8" y="8832851"/>
            <a:ext cx="3038475" cy="463550"/>
          </a:xfrm>
          <a:prstGeom prst="rect">
            <a:avLst/>
          </a:prstGeom>
        </p:spPr>
        <p:txBody>
          <a:bodyPr lIns="91294" tIns="45647" rIns="91294" bIns="45647"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16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4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0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3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2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26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9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3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8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79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84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8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26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23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6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4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8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3" y="4474283"/>
            <a:ext cx="5608975" cy="365969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9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32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26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512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4" y="4474283"/>
            <a:ext cx="5608975" cy="3659696"/>
          </a:xfrm>
          <a:prstGeom prst="rect">
            <a:avLst/>
          </a:prstGeom>
        </p:spPr>
        <p:txBody>
          <a:bodyPr lIns="91294" tIns="45647" rIns="91294" bIns="4564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11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Контроль и</a:t>
            </a:r>
            <a:r>
              <a:rPr lang="ru-RU" baseline="0" dirty="0"/>
              <a:t> управление:</a:t>
            </a:r>
          </a:p>
          <a:p>
            <a:pPr marL="161540" indent="-161540">
              <a:buFontTx/>
              <a:buChar char="-"/>
            </a:pPr>
            <a:r>
              <a:rPr lang="ru-RU" baseline="0" dirty="0"/>
              <a:t>Всего оборудование, гибкие изменяемые алгоритмы (в зависимости от </a:t>
            </a:r>
            <a:r>
              <a:rPr lang="ru-RU" baseline="0" dirty="0" err="1"/>
              <a:t>обратки</a:t>
            </a:r>
            <a:r>
              <a:rPr lang="ru-RU" baseline="0" dirty="0"/>
              <a:t>, сезона, тенденций похолодания, региональных условий </a:t>
            </a:r>
            <a:r>
              <a:rPr lang="ru-RU" baseline="0" dirty="0" err="1"/>
              <a:t>экон.ситуации</a:t>
            </a:r>
            <a:r>
              <a:rPr lang="ru-RU" baseline="0" dirty="0"/>
              <a:t>  и т.д..)</a:t>
            </a:r>
          </a:p>
          <a:p>
            <a:pPr marL="161540" indent="-161540">
              <a:buFontTx/>
              <a:buChar char="-"/>
            </a:pPr>
            <a:r>
              <a:rPr lang="ru-RU" baseline="0" dirty="0"/>
              <a:t>Учёт и анализ теплопотребления и </a:t>
            </a:r>
            <a:r>
              <a:rPr lang="ru-RU" baseline="0" dirty="0" err="1"/>
              <a:t>элктропотребления</a:t>
            </a:r>
            <a:r>
              <a:rPr lang="ru-RU" baseline="0" dirty="0"/>
              <a:t> тепловыми узлами. Сравнительный анализ по периодам и объектам</a:t>
            </a:r>
          </a:p>
          <a:p>
            <a:pPr marL="161540" indent="-161540">
              <a:buFontTx/>
              <a:buChar char="-"/>
            </a:pPr>
            <a:r>
              <a:rPr lang="ru-RU" sz="1100" dirty="0"/>
              <a:t>технический </a:t>
            </a:r>
            <a:r>
              <a:rPr lang="ru-RU" sz="1100" dirty="0" err="1"/>
              <a:t>учет</a:t>
            </a:r>
            <a:r>
              <a:rPr lang="ru-RU" sz="1100" dirty="0"/>
              <a:t> тепла и эл-</a:t>
            </a:r>
            <a:r>
              <a:rPr lang="ru-RU" sz="1100" dirty="0" err="1"/>
              <a:t>ва</a:t>
            </a:r>
            <a:r>
              <a:rPr lang="ru-RU" sz="1100" dirty="0"/>
              <a:t>, протечки, доступ в подвал и </a:t>
            </a:r>
            <a:r>
              <a:rPr lang="ru-RU" sz="1100" dirty="0" err="1"/>
              <a:t>т.д</a:t>
            </a:r>
            <a:endParaRPr lang="ru-RU" sz="1100" dirty="0"/>
          </a:p>
          <a:p>
            <a:pPr marL="161540" indent="-161540">
              <a:buFontTx/>
              <a:buChar char="-"/>
            </a:pPr>
            <a:r>
              <a:rPr lang="ru-RU" sz="1100" dirty="0"/>
              <a:t>Предотвращение аварийных ситуаций вследствие анализа тенденций к изменениям</a:t>
            </a:r>
            <a:endParaRPr lang="ru-RU" baseline="0" dirty="0"/>
          </a:p>
          <a:p>
            <a:pPr marL="161540" indent="-161540">
              <a:buFontTx/>
              <a:buChar char="-"/>
            </a:pPr>
            <a:endParaRPr lang="ru-RU" baseline="0" dirty="0"/>
          </a:p>
          <a:p>
            <a:r>
              <a:rPr lang="ru-RU" baseline="0" dirty="0"/>
              <a:t>Возможность работать в условиях изменения схем теплоснабжения и переменного объема теплоносителя. , регулирование по стоякам, сторонам света и т.д..</a:t>
            </a:r>
          </a:p>
          <a:p>
            <a:r>
              <a:rPr lang="ru-RU" baseline="0" dirty="0"/>
              <a:t>Возможность оперативного переключения на «старую» схему</a:t>
            </a:r>
          </a:p>
          <a:p>
            <a:r>
              <a:rPr lang="ru-RU" baseline="0" dirty="0"/>
              <a:t>Интеграция сторонних систем (например, сигналов с ПС и видео)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58C0B-DBC3-48BA-AD9E-272D8B95DA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74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000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000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702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На тепловых вводах в большинстве зданий стоят элеваторные узлы смешения теплоносителя. Это устройство поднимает теплоноситель по стоякам существующим давлением в системе центрального отопления.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2"/>
                </a:solidFill>
              </a:rPr>
              <a:t>Элеватор не способен преодолеть повышенное гидравлическое сопротивление системы из-за отсутствия насосов. Повысить температуру теплоносителя в системе можно только путём повышенного нагрева теплоносителя на котельной. Такой дополнительный нагрев производится ресурсоснабжающими организациями в зависимости от температуры наружного воздуха с расчетом на здания с высокими теплопотерями для их </a:t>
            </a:r>
            <a:r>
              <a:rPr lang="ru-RU" sz="1200" dirty="0" err="1">
                <a:solidFill>
                  <a:schemeClr val="tx2"/>
                </a:solidFill>
              </a:rPr>
              <a:t>догрева</a:t>
            </a:r>
            <a:r>
              <a:rPr lang="ru-RU" sz="1200" dirty="0">
                <a:solidFill>
                  <a:schemeClr val="tx2"/>
                </a:solidFill>
              </a:rPr>
              <a:t> до нормативных показателей. Такая ситуация приводит к «</a:t>
            </a:r>
            <a:r>
              <a:rPr lang="ru-RU" sz="1200" dirty="0" err="1">
                <a:solidFill>
                  <a:schemeClr val="tx2"/>
                </a:solidFill>
              </a:rPr>
              <a:t>перетопу</a:t>
            </a:r>
            <a:r>
              <a:rPr lang="ru-RU" sz="1200" dirty="0">
                <a:solidFill>
                  <a:schemeClr val="tx2"/>
                </a:solidFill>
              </a:rPr>
              <a:t>» зданий с хорошей теплоизоляцией и увеличению расходов на оплату тепла потребителем.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8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7D7D133-9F43-4CF7-9B0F-ED1991B335A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FD64217A-2585-4338-AF58-09657C89F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FD4FA-327B-4F64-B821-E2B6193BB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613">
              <a:defRPr/>
            </a:pPr>
            <a:fld id="{553ACFED-3DCC-4DBA-8D6E-22E019DB2AC2}" type="slidenum">
              <a:rPr lang="en-US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pPr defTabSz="908613">
                <a:defRPr/>
              </a:pPr>
              <a:t>22</a:t>
            </a:fld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9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4EE4E-A2F5-4B36-8B42-966F8860C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pPr marL="0" marR="0" lvl="0" indent="0" algn="r" defTabSz="908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0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9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  <a:prstGeom prst="rect">
            <a:avLst/>
          </a:prstGeo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6B3FB7-3393-403A-BECD-D0B3F8AA821E}" type="datetime4">
              <a:rPr lang="en-US" smtClean="0"/>
              <a:t>June 19, 2019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9" name="Picture 6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" y="5116419"/>
            <a:ext cx="353822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5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76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166319" y="6370322"/>
            <a:ext cx="80120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81984BD3-7E3B-4A9D-ACB3-626F0CFCC687}" type="slidenum">
              <a:rPr 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8" y="6284292"/>
            <a:ext cx="2296666" cy="3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7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82D02A-081D-4BA5-84E0-32BF3D57B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4DFE-C064-41AD-A7CB-995F8B3EEC87}" type="datetime4">
              <a:rPr lang="en-US" smtClean="0"/>
              <a:t>June 19, 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67A164-69FE-4E0A-BD3C-350BC3CF2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07A1E-8369-492C-BDD7-540531559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4201E-3B97-4E16-9974-C89E09A67CE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63CD9AE-E3F3-45F2-9D5D-D02986A4D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3199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476"/>
            <a:ext cx="9144000" cy="18288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4166319" y="6370322"/>
            <a:ext cx="801203" cy="3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81984BD3-7E3B-4A9D-ACB3-626F0CFCC687}" type="slidenum">
              <a:rPr 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52" r:id="rId2"/>
    <p:sldLayoutId id="2147485353" r:id="rId3"/>
    <p:sldLayoutId id="2147485354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343537"/>
            <a:ext cx="2296666" cy="3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48" y="6372225"/>
            <a:ext cx="2296666" cy="3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ondgkh.ru/wp-content/uploads/2017/02/pereche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ondgkh.ru/finances/documents/poryadok-perechisleniya-sredstv-gosudarstvennoy-korporatsii-fonda-sodeystviya-reformirovaniyu-zhilishhno-kommunalnogo-hozyaystva-na-provedenie-kapitalnogo-remonta-mnogokvartirnyih-domov-v-byudzhet-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br.ru/press/keypr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FCMoscow2\IFC%20Divisional%20Shared%20Data\TA%20Office\Yakubov,%20Eduard\Russia%20REE\Products\HOA%20Training\HOA%20Training%20Support%20File.xls!Sheet1!%5bHOA%20Training%20Support%20File.xls%5dSheet1%20Chart%20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fondgkh.ru/finances/documents/pomoshhnik-ek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.reformagkh.ru/educational-materials?b=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ondgkh.ru/finances/cat/finansovaya-podderzhka-kapitalnogo-remonta-v-2017-godu/" TargetMode="Externa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2" y="1920895"/>
            <a:ext cx="86640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предоставления финансовой поддержки на проведение капитального ремонта МКД за счет средств Фонда ЖКХ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E9946A-3C86-4B5B-9C55-01AE32FC8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08" y="1288001"/>
            <a:ext cx="2880000" cy="33375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79E55-1308-4347-9B74-07FB7A143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" y="1277368"/>
            <a:ext cx="2880000" cy="33375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EF1F35-D475-4699-B2C3-7CB8C4D7E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51" y="1298121"/>
            <a:ext cx="2880000" cy="32959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57271A-2223-4B45-A1A9-21EB8E29EEF5}"/>
              </a:ext>
            </a:extLst>
          </p:cNvPr>
          <p:cNvSpPr txBox="1"/>
          <p:nvPr/>
        </p:nvSpPr>
        <p:spPr>
          <a:xfrm>
            <a:off x="446160" y="194478"/>
            <a:ext cx="824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Примеры достигнутой экономии в МКД за счет средств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поддержки в 2017 году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3">
            <a:extLst>
              <a:ext uri="{FF2B5EF4-FFF2-40B4-BE49-F238E27FC236}">
                <a16:creationId xmlns:a16="http://schemas.microsoft.com/office/drawing/2014/main" id="{BE89B257-91A0-4D97-8587-3309D7B9EA0A}"/>
              </a:ext>
            </a:extLst>
          </p:cNvPr>
          <p:cNvSpPr/>
          <p:nvPr/>
        </p:nvSpPr>
        <p:spPr>
          <a:xfrm>
            <a:off x="42533" y="4755237"/>
            <a:ext cx="2880000" cy="95410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</a:t>
            </a:r>
            <a:r>
              <a:rPr lang="ru-RU" sz="1400" dirty="0" err="1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расч</a:t>
            </a: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.: </a:t>
            </a:r>
            <a:r>
              <a:rPr lang="ru-RU" sz="14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23,75%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факт.: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40,1%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Стоимость ремонта: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673 263 руб.</a:t>
            </a:r>
          </a:p>
        </p:txBody>
      </p:sp>
      <p:sp>
        <p:nvSpPr>
          <p:cNvPr id="21" name="Прямоугольник 13">
            <a:extLst>
              <a:ext uri="{FF2B5EF4-FFF2-40B4-BE49-F238E27FC236}">
                <a16:creationId xmlns:a16="http://schemas.microsoft.com/office/drawing/2014/main" id="{53655839-82D3-428E-A29E-9717F2A7451B}"/>
              </a:ext>
            </a:extLst>
          </p:cNvPr>
          <p:cNvSpPr/>
          <p:nvPr/>
        </p:nvSpPr>
        <p:spPr>
          <a:xfrm>
            <a:off x="3114620" y="4755236"/>
            <a:ext cx="2902687" cy="95410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</a:t>
            </a:r>
            <a:r>
              <a:rPr lang="ru-RU" sz="1400" dirty="0" err="1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расч</a:t>
            </a: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.: </a:t>
            </a:r>
            <a:r>
              <a:rPr lang="ru-RU" sz="14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22,95%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факт.: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31,49%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Стоимость ремонта: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1 072 935 руб</a:t>
            </a:r>
            <a:r>
              <a:rPr lang="ru-RU" sz="14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Прямоугольник 13">
            <a:extLst>
              <a:ext uri="{FF2B5EF4-FFF2-40B4-BE49-F238E27FC236}">
                <a16:creationId xmlns:a16="http://schemas.microsoft.com/office/drawing/2014/main" id="{47A18809-8D68-479A-B2ED-2CB02E0B85E1}"/>
              </a:ext>
            </a:extLst>
          </p:cNvPr>
          <p:cNvSpPr/>
          <p:nvPr/>
        </p:nvSpPr>
        <p:spPr>
          <a:xfrm>
            <a:off x="6198764" y="4736424"/>
            <a:ext cx="2902687" cy="954107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</a:t>
            </a:r>
            <a:r>
              <a:rPr lang="ru-RU" sz="1400" dirty="0" err="1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расч</a:t>
            </a: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.: </a:t>
            </a:r>
            <a:r>
              <a:rPr lang="ru-RU" sz="1400" dirty="0">
                <a:solidFill>
                  <a:srgbClr val="FF0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21,33%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Экономия факт.: </a:t>
            </a:r>
            <a:r>
              <a:rPr lang="ru-RU" sz="1400" dirty="0">
                <a:solidFill>
                  <a:srgbClr val="008000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25,53%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Стоимость ремонта: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588 887 руб.</a:t>
            </a:r>
          </a:p>
        </p:txBody>
      </p:sp>
    </p:spTree>
    <p:extLst>
      <p:ext uri="{BB962C8B-B14F-4D97-AF65-F5344CB8AC3E}">
        <p14:creationId xmlns:p14="http://schemas.microsoft.com/office/powerpoint/2010/main" val="318418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45119" y="199860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Схема предоставления средств государственной поддержки капитального ремонта МКД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8191" y="1111051"/>
            <a:ext cx="4114800" cy="7078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+mn-lt"/>
              </a:rPr>
              <a:t>Фонд ЖКХ</a:t>
            </a:r>
          </a:p>
          <a:p>
            <a:pPr algn="ctr"/>
            <a:r>
              <a:rPr lang="ru-RU" sz="2000" b="0" dirty="0">
                <a:solidFill>
                  <a:schemeClr val="tx2"/>
                </a:solidFill>
                <a:latin typeface="+mn-lt"/>
              </a:rPr>
              <a:t>(857 769 115 руб.*)</a:t>
            </a:r>
            <a:endParaRPr lang="en-US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422711" y="1939406"/>
            <a:ext cx="365760" cy="274320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5535" y="2355779"/>
            <a:ext cx="4114800" cy="7040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+mn-lt"/>
              </a:rPr>
              <a:t>Бюджет субъекта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8191" y="3592065"/>
            <a:ext cx="4114800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+mn-lt"/>
              </a:rPr>
              <a:t>Органы местного самоуправления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5143742" y="3240899"/>
            <a:ext cx="365760" cy="274320"/>
          </a:xfrm>
          <a:prstGeom prst="downArrow">
            <a:avLst/>
          </a:prstGeom>
          <a:solidFill>
            <a:srgbClr val="7030A0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3591" y="5803557"/>
            <a:ext cx="9144000" cy="1866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0" y="5759752"/>
            <a:ext cx="914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0" dirty="0">
                <a:solidFill>
                  <a:schemeClr val="tx2"/>
                </a:solidFill>
                <a:latin typeface="+mn-lt"/>
              </a:rPr>
              <a:t>*Источник: Фонд ЖКХ </a:t>
            </a:r>
          </a:p>
          <a:p>
            <a:r>
              <a:rPr lang="en-US" sz="1050" b="0" dirty="0">
                <a:solidFill>
                  <a:schemeClr val="tx2"/>
                </a:solidFill>
                <a:latin typeface="+mn-lt"/>
              </a:rPr>
              <a:t>http://fondgkh.ru/finances/limityi-predostavleniya-finansovoy-podderzhki/uvelichen-obshhiy-limit-predostavleniya-finansovoy-podderzhki-subektam-rf-za-schet-sredstv-fonda-sodeystviya-reformirovaniyu-zhkh-dlya-realizatsii-programm-kapitalnogo-remonta-obshhego-imushhestva-v/</a:t>
            </a:r>
            <a:r>
              <a:rPr lang="ru-RU" sz="1050" b="0" dirty="0">
                <a:solidFill>
                  <a:schemeClr val="tx2"/>
                </a:solidFill>
                <a:latin typeface="+mn-lt"/>
              </a:rPr>
              <a:t>   </a:t>
            </a:r>
            <a:endParaRPr lang="en-US" sz="1050" b="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3" name="Group 47"/>
          <p:cNvGrpSpPr/>
          <p:nvPr/>
        </p:nvGrpSpPr>
        <p:grpSpPr>
          <a:xfrm>
            <a:off x="2645927" y="4702118"/>
            <a:ext cx="525780" cy="762000"/>
            <a:chOff x="5562600" y="1607820"/>
            <a:chExt cx="1805940" cy="3472180"/>
          </a:xfrm>
        </p:grpSpPr>
        <p:sp>
          <p:nvSpPr>
            <p:cNvPr id="18" name="TextBox 17"/>
            <p:cNvSpPr txBox="1"/>
            <p:nvPr/>
          </p:nvSpPr>
          <p:spPr>
            <a:xfrm>
              <a:off x="5567680" y="2296158"/>
              <a:ext cx="1783080" cy="27838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738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6308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0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38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6308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150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738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6308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50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38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6308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150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738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308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5" name="Flowchart: Extract 34"/>
            <p:cNvSpPr/>
            <p:nvPr/>
          </p:nvSpPr>
          <p:spPr bwMode="auto">
            <a:xfrm>
              <a:off x="5562600" y="1607820"/>
              <a:ext cx="1805940" cy="685800"/>
            </a:xfrm>
            <a:prstGeom prst="flowChartExtra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charset="0"/>
              </a:endParaRPr>
            </a:p>
          </p:txBody>
        </p:sp>
      </p:grpSp>
      <p:grpSp>
        <p:nvGrpSpPr>
          <p:cNvPr id="36" name="Group 137"/>
          <p:cNvGrpSpPr/>
          <p:nvPr/>
        </p:nvGrpSpPr>
        <p:grpSpPr>
          <a:xfrm>
            <a:off x="4342701" y="4700784"/>
            <a:ext cx="525780" cy="762000"/>
            <a:chOff x="5562600" y="1607820"/>
            <a:chExt cx="1805940" cy="3472180"/>
          </a:xfrm>
        </p:grpSpPr>
        <p:sp>
          <p:nvSpPr>
            <p:cNvPr id="37" name="TextBox 36"/>
            <p:cNvSpPr txBox="1"/>
            <p:nvPr/>
          </p:nvSpPr>
          <p:spPr>
            <a:xfrm>
              <a:off x="5567680" y="2296158"/>
              <a:ext cx="1783080" cy="27838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150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738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6308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150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738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6308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150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738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308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50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738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6308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150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738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6308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3" name="Flowchart: Extract 52"/>
            <p:cNvSpPr/>
            <p:nvPr/>
          </p:nvSpPr>
          <p:spPr bwMode="auto">
            <a:xfrm>
              <a:off x="5562600" y="1607820"/>
              <a:ext cx="1805940" cy="685800"/>
            </a:xfrm>
            <a:prstGeom prst="flowChartExtra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charset="0"/>
              </a:endParaRPr>
            </a:p>
          </p:txBody>
        </p:sp>
      </p:grpSp>
      <p:grpSp>
        <p:nvGrpSpPr>
          <p:cNvPr id="54" name="Group 155"/>
          <p:cNvGrpSpPr/>
          <p:nvPr/>
        </p:nvGrpSpPr>
        <p:grpSpPr>
          <a:xfrm>
            <a:off x="6009674" y="4700784"/>
            <a:ext cx="525780" cy="762000"/>
            <a:chOff x="5562600" y="1607820"/>
            <a:chExt cx="1805940" cy="3472180"/>
          </a:xfrm>
        </p:grpSpPr>
        <p:sp>
          <p:nvSpPr>
            <p:cNvPr id="55" name="TextBox 54"/>
            <p:cNvSpPr txBox="1"/>
            <p:nvPr/>
          </p:nvSpPr>
          <p:spPr>
            <a:xfrm>
              <a:off x="5567680" y="2296158"/>
              <a:ext cx="1783080" cy="278384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150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7380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63080" y="25628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150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7380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63080" y="30962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150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380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63080" y="412495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150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7380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63080" y="462787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150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7380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863080" y="3614418"/>
              <a:ext cx="320040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  <a:p>
              <a:pPr>
                <a:buNone/>
              </a:pPr>
              <a:endParaRPr lang="en-US" sz="1800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71" name="Flowchart: Extract 70"/>
            <p:cNvSpPr/>
            <p:nvPr/>
          </p:nvSpPr>
          <p:spPr bwMode="auto">
            <a:xfrm>
              <a:off x="5562600" y="1607820"/>
              <a:ext cx="1805940" cy="685800"/>
            </a:xfrm>
            <a:prstGeom prst="flowChartExtra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Times New Roman" charset="0"/>
              </a:endParaRPr>
            </a:p>
          </p:txBody>
        </p:sp>
      </p:grpSp>
      <p:sp>
        <p:nvSpPr>
          <p:cNvPr id="72" name="Down Arrow 71"/>
          <p:cNvSpPr/>
          <p:nvPr/>
        </p:nvSpPr>
        <p:spPr bwMode="auto">
          <a:xfrm>
            <a:off x="6091421" y="4410936"/>
            <a:ext cx="365760" cy="27432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73" name="Down Arrow 72"/>
          <p:cNvSpPr/>
          <p:nvPr/>
        </p:nvSpPr>
        <p:spPr bwMode="auto">
          <a:xfrm>
            <a:off x="4422711" y="4404312"/>
            <a:ext cx="365760" cy="27432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2725937" y="4407040"/>
            <a:ext cx="365760" cy="27432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373" y="5421288"/>
            <a:ext cx="8789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2"/>
                </a:solidFill>
                <a:latin typeface="+mn-lt"/>
              </a:rPr>
              <a:t>Счет для формирования фонда капитального ремонта МКД</a:t>
            </a:r>
          </a:p>
        </p:txBody>
      </p:sp>
      <p:sp>
        <p:nvSpPr>
          <p:cNvPr id="78" name="Down Arrow 13"/>
          <p:cNvSpPr/>
          <p:nvPr/>
        </p:nvSpPr>
        <p:spPr bwMode="auto">
          <a:xfrm>
            <a:off x="3661600" y="3240899"/>
            <a:ext cx="365760" cy="274320"/>
          </a:xfrm>
          <a:prstGeom prst="downArrow">
            <a:avLst/>
          </a:prstGeom>
          <a:solidFill>
            <a:srgbClr val="7030A0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3674" y="3220267"/>
            <a:ext cx="2614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Средства Фонда ЖКХ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646927" y="3208542"/>
            <a:ext cx="3497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Средства областного бюджета </a:t>
            </a:r>
          </a:p>
        </p:txBody>
      </p:sp>
      <p:sp>
        <p:nvSpPr>
          <p:cNvPr id="80" name="Прямоугольник 3">
            <a:extLst>
              <a:ext uri="{FF2B5EF4-FFF2-40B4-BE49-F238E27FC236}">
                <a16:creationId xmlns:a16="http://schemas.microsoft.com/office/drawing/2014/main" id="{701AE026-2353-4384-BBCD-B99D01622FFE}"/>
              </a:ext>
            </a:extLst>
          </p:cNvPr>
          <p:cNvSpPr/>
          <p:nvPr/>
        </p:nvSpPr>
        <p:spPr>
          <a:xfrm>
            <a:off x="370052" y="4354226"/>
            <a:ext cx="2614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</a:rPr>
              <a:t>Средства Фонда ЖКХ</a:t>
            </a:r>
          </a:p>
        </p:txBody>
      </p:sp>
      <p:sp>
        <p:nvSpPr>
          <p:cNvPr id="81" name="Прямоугольник 78">
            <a:extLst>
              <a:ext uri="{FF2B5EF4-FFF2-40B4-BE49-F238E27FC236}">
                <a16:creationId xmlns:a16="http://schemas.microsoft.com/office/drawing/2014/main" id="{6BD00785-3516-4721-ACA8-E23C82C3E025}"/>
              </a:ext>
            </a:extLst>
          </p:cNvPr>
          <p:cNvSpPr/>
          <p:nvPr/>
        </p:nvSpPr>
        <p:spPr>
          <a:xfrm>
            <a:off x="6662992" y="4218247"/>
            <a:ext cx="2614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Средства муниципального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277893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4" y="193845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На какие цели выделяется государственная поддержка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9932" y="2502331"/>
            <a:ext cx="670624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0" dirty="0">
                <a:solidFill>
                  <a:schemeClr val="tx2"/>
                </a:solidFill>
                <a:latin typeface="+mn-lt"/>
              </a:rPr>
              <a:t>возмещение части затрат на уплату процентов по займам (кредитам) для проведения капитального ремонта МКД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0145" y="1418954"/>
            <a:ext cx="674603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0" dirty="0">
                <a:solidFill>
                  <a:schemeClr val="tx2"/>
                </a:solidFill>
                <a:latin typeface="+mn-lt"/>
              </a:rPr>
              <a:t>возмещение части расходов на энергоэффективные мероприятия в рамках капитального ремонта МКД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0888" y="2534941"/>
            <a:ext cx="914400" cy="914400"/>
            <a:chOff x="1875453" y="1380931"/>
            <a:chExt cx="914400" cy="914400"/>
          </a:xfrm>
        </p:grpSpPr>
        <p:sp>
          <p:nvSpPr>
            <p:cNvPr id="3" name="Oval 2"/>
            <p:cNvSpPr/>
            <p:nvPr/>
          </p:nvSpPr>
          <p:spPr bwMode="auto">
            <a:xfrm>
              <a:off x="1875453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71396" y="1484188"/>
              <a:ext cx="52251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К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4808" y="1335917"/>
            <a:ext cx="914400" cy="914400"/>
            <a:chOff x="6279502" y="1380931"/>
            <a:chExt cx="914400" cy="914400"/>
          </a:xfrm>
        </p:grpSpPr>
        <p:sp>
          <p:nvSpPr>
            <p:cNvPr id="13" name="Oval 12"/>
            <p:cNvSpPr/>
            <p:nvPr/>
          </p:nvSpPr>
          <p:spPr bwMode="auto">
            <a:xfrm>
              <a:off x="6279502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300" b="0" i="0" u="none" strike="noStrike" cap="none" normalizeH="0" baseline="0" dirty="0">
                <a:ln>
                  <a:solidFill>
                    <a:srgbClr val="FF0000"/>
                  </a:solidFill>
                </a:ln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5445" y="1484188"/>
              <a:ext cx="522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Э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70888" y="3719315"/>
            <a:ext cx="7649233" cy="1416813"/>
            <a:chOff x="1317483" y="4068893"/>
            <a:chExt cx="7400105" cy="1416813"/>
          </a:xfrm>
        </p:grpSpPr>
        <p:grpSp>
          <p:nvGrpSpPr>
            <p:cNvPr id="29" name="Group 28"/>
            <p:cNvGrpSpPr/>
            <p:nvPr/>
          </p:nvGrpSpPr>
          <p:grpSpPr>
            <a:xfrm>
              <a:off x="1889448" y="4141849"/>
              <a:ext cx="1438471" cy="719813"/>
              <a:chOff x="2010746" y="4138872"/>
              <a:chExt cx="1438471" cy="71981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010746" y="4138872"/>
                <a:ext cx="52251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К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26702" y="4150799"/>
                <a:ext cx="5225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Э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0" name="Plus 9"/>
              <p:cNvSpPr/>
              <p:nvPr/>
            </p:nvSpPr>
            <p:spPr bwMode="auto">
              <a:xfrm>
                <a:off x="2547101" y="4340415"/>
                <a:ext cx="365760" cy="365760"/>
              </a:xfrm>
              <a:prstGeom prst="mathPlus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889447" y="4722781"/>
              <a:ext cx="1438471" cy="719813"/>
              <a:chOff x="2010746" y="4138872"/>
              <a:chExt cx="1438471" cy="71981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010746" y="4138872"/>
                <a:ext cx="52251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К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26702" y="4150799"/>
                <a:ext cx="5225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dirty="0">
                    <a:solidFill>
                      <a:schemeClr val="tx2"/>
                    </a:solidFill>
                    <a:latin typeface="+mn-lt"/>
                  </a:rPr>
                  <a:t>Э</a:t>
                </a:r>
                <a:endParaRPr lang="en-US" sz="40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33" name="Plus 32"/>
              <p:cNvSpPr/>
              <p:nvPr/>
            </p:nvSpPr>
            <p:spPr bwMode="auto">
              <a:xfrm>
                <a:off x="2547101" y="4309935"/>
                <a:ext cx="365760" cy="365760"/>
              </a:xfrm>
              <a:prstGeom prst="mathPlus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565985" y="4876669"/>
              <a:ext cx="51516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 от общей стоимости работ и услуг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33635" y="4326217"/>
              <a:ext cx="15726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млн. руб.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51798" y="4258224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2874" y="4818130"/>
              <a:ext cx="2984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317483" y="4068893"/>
              <a:ext cx="7290006" cy="141681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97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42398" y="216885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</a:rPr>
              <a:t>Требования к МКД, которым может быть предоставлена государственная поддержка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5" name="Picture 24" descr="&lt;strong&gt;Apartment, Building&lt;/strong&gt;, Home, Living, Modern, Estat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5" y="1604865"/>
            <a:ext cx="2294081" cy="344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174E9-3DA3-4B40-9E56-C1F8BCD992BF}"/>
              </a:ext>
            </a:extLst>
          </p:cNvPr>
          <p:cNvSpPr txBox="1"/>
          <p:nvPr/>
        </p:nvSpPr>
        <p:spPr>
          <a:xfrm>
            <a:off x="2552081" y="1032493"/>
            <a:ext cx="6270172" cy="535531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не является аварийным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и подлежащим сносу или реконструкции;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5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лет 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срок эксплуатации 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60 лет;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оснащен общедомовыми приборами учета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потребления коммунальных ресурсов (тепловой и электрической энергии);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имеет возможность предоставить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расчет платы за  коммунальные услуги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на сновании показания общедомовых приборов учета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за любые 12 месяцев непрерывно, взятых за трехлетний период до даты подачи заявки </a:t>
            </a:r>
            <a:r>
              <a:rPr lang="ru-RU" i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ru-RU" i="1" u="sng" dirty="0">
                <a:solidFill>
                  <a:srgbClr val="FF0000"/>
                </a:solidFill>
                <a:latin typeface="+mn-lt"/>
              </a:rPr>
              <a:t>не применяется для возмещения части расходов на уплату процентов по кредитам</a:t>
            </a:r>
            <a:r>
              <a:rPr lang="ru-RU" i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ru-RU" b="0" dirty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капитальный ремонт не финансируется за счет средств регионального оператора, сформированных за счет взносов на капремонт собственников помещений другого МКД.</a:t>
            </a:r>
          </a:p>
        </p:txBody>
      </p:sp>
    </p:spTree>
    <p:extLst>
      <p:ext uri="{BB962C8B-B14F-4D97-AF65-F5344CB8AC3E}">
        <p14:creationId xmlns:p14="http://schemas.microsoft.com/office/powerpoint/2010/main" val="410254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B32660-1EF9-492C-B1A2-22FE4EA9BC69}"/>
              </a:ext>
            </a:extLst>
          </p:cNvPr>
          <p:cNvSpPr txBox="1"/>
          <p:nvPr/>
        </p:nvSpPr>
        <p:spPr>
          <a:xfrm>
            <a:off x="472440" y="247583"/>
            <a:ext cx="824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Выбор периода для расчета платы за  коммунальные услуги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84DA0A-ADC2-46CF-88CE-5BFDDDA5339F}"/>
              </a:ext>
            </a:extLst>
          </p:cNvPr>
          <p:cNvGrpSpPr/>
          <p:nvPr/>
        </p:nvGrpSpPr>
        <p:grpSpPr>
          <a:xfrm>
            <a:off x="232359" y="1078580"/>
            <a:ext cx="8679282" cy="3724574"/>
            <a:chOff x="175147" y="1910185"/>
            <a:chExt cx="8679282" cy="3724574"/>
          </a:xfrm>
        </p:grpSpPr>
        <p:cxnSp>
          <p:nvCxnSpPr>
            <p:cNvPr id="2" name="Straight Connector 60">
              <a:extLst>
                <a:ext uri="{FF2B5EF4-FFF2-40B4-BE49-F238E27FC236}">
                  <a16:creationId xmlns:a16="http://schemas.microsoft.com/office/drawing/2014/main" id="{12B4989F-AC94-47FB-9CCF-1C70DA0EBDDA}"/>
                </a:ext>
              </a:extLst>
            </p:cNvPr>
            <p:cNvCxnSpPr/>
            <p:nvPr/>
          </p:nvCxnSpPr>
          <p:spPr bwMode="auto">
            <a:xfrm>
              <a:off x="529389" y="3303449"/>
              <a:ext cx="813041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83B2FA-8C02-4CA4-A482-F222F1B3F9A3}"/>
                </a:ext>
              </a:extLst>
            </p:cNvPr>
            <p:cNvSpPr txBox="1"/>
            <p:nvPr/>
          </p:nvSpPr>
          <p:spPr>
            <a:xfrm>
              <a:off x="175147" y="3388733"/>
              <a:ext cx="849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1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9">
              <a:extLst>
                <a:ext uri="{FF2B5EF4-FFF2-40B4-BE49-F238E27FC236}">
                  <a16:creationId xmlns:a16="http://schemas.microsoft.com/office/drawing/2014/main" id="{6D787CBF-D957-4F3B-8CA8-4E76BA07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51" y="322724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6" name="Oval 50">
              <a:extLst>
                <a:ext uri="{FF2B5EF4-FFF2-40B4-BE49-F238E27FC236}">
                  <a16:creationId xmlns:a16="http://schemas.microsoft.com/office/drawing/2014/main" id="{9EE600F6-9AB8-4047-BC95-DF0759A65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963" y="322724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9" name="Oval 66">
              <a:extLst>
                <a:ext uri="{FF2B5EF4-FFF2-40B4-BE49-F238E27FC236}">
                  <a16:creationId xmlns:a16="http://schemas.microsoft.com/office/drawing/2014/main" id="{4A40DD8B-3870-4BFF-AD88-BC8B7DB22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471" y="3234869"/>
              <a:ext cx="137160" cy="137160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E0B47E-4760-47C9-8742-045B15025363}"/>
                </a:ext>
              </a:extLst>
            </p:cNvPr>
            <p:cNvSpPr txBox="1"/>
            <p:nvPr/>
          </p:nvSpPr>
          <p:spPr>
            <a:xfrm>
              <a:off x="3950666" y="3388733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18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eft Brace 102">
              <a:extLst>
                <a:ext uri="{FF2B5EF4-FFF2-40B4-BE49-F238E27FC236}">
                  <a16:creationId xmlns:a16="http://schemas.microsoft.com/office/drawing/2014/main" id="{7E98C6DD-687D-4F97-BCE4-CF4D1F453039}"/>
                </a:ext>
              </a:extLst>
            </p:cNvPr>
            <p:cNvSpPr/>
            <p:nvPr/>
          </p:nvSpPr>
          <p:spPr bwMode="auto">
            <a:xfrm rot="16200000">
              <a:off x="4291867" y="1053309"/>
              <a:ext cx="523181" cy="787137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3" name="Left Brace 36">
              <a:extLst>
                <a:ext uri="{FF2B5EF4-FFF2-40B4-BE49-F238E27FC236}">
                  <a16:creationId xmlns:a16="http://schemas.microsoft.com/office/drawing/2014/main" id="{F0D2CDF4-3189-47D5-A6F4-C1A233B1605E}"/>
                </a:ext>
              </a:extLst>
            </p:cNvPr>
            <p:cNvSpPr/>
            <p:nvPr/>
          </p:nvSpPr>
          <p:spPr bwMode="auto">
            <a:xfrm rot="5400000" flipV="1">
              <a:off x="1491663" y="1375487"/>
              <a:ext cx="789965" cy="2758762"/>
            </a:xfrm>
            <a:prstGeom prst="leftBrac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36" name="Oval 40">
              <a:extLst>
                <a:ext uri="{FF2B5EF4-FFF2-40B4-BE49-F238E27FC236}">
                  <a16:creationId xmlns:a16="http://schemas.microsoft.com/office/drawing/2014/main" id="{0DFAB243-7DEB-47E7-BF6D-D0808F759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648" y="323486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45" name="Oval 46">
              <a:extLst>
                <a:ext uri="{FF2B5EF4-FFF2-40B4-BE49-F238E27FC236}">
                  <a16:creationId xmlns:a16="http://schemas.microsoft.com/office/drawing/2014/main" id="{3ED1F705-1AEF-44D9-8B37-B29AED16A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041" y="3238063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65602B-1458-40D1-9A30-86BBFA0BB22E}"/>
                </a:ext>
              </a:extLst>
            </p:cNvPr>
            <p:cNvSpPr txBox="1"/>
            <p:nvPr/>
          </p:nvSpPr>
          <p:spPr>
            <a:xfrm>
              <a:off x="1406744" y="3388733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6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4D0A55-5BC3-4C24-B9D7-2D450E6EF02E}"/>
                </a:ext>
              </a:extLst>
            </p:cNvPr>
            <p:cNvSpPr txBox="1"/>
            <p:nvPr/>
          </p:nvSpPr>
          <p:spPr>
            <a:xfrm>
              <a:off x="3660908" y="5326982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36 мес.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5838E6-D107-4DC2-B057-677555FB3581}"/>
                </a:ext>
              </a:extLst>
            </p:cNvPr>
            <p:cNvSpPr txBox="1"/>
            <p:nvPr/>
          </p:nvSpPr>
          <p:spPr>
            <a:xfrm>
              <a:off x="7871460" y="3388733"/>
              <a:ext cx="9829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Дата подачи заявки</a:t>
              </a:r>
              <a:endPara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1596D1-79CD-4D3D-8122-76D460C32234}"/>
                </a:ext>
              </a:extLst>
            </p:cNvPr>
            <p:cNvSpPr txBox="1"/>
            <p:nvPr/>
          </p:nvSpPr>
          <p:spPr>
            <a:xfrm>
              <a:off x="5194319" y="3372029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24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46">
              <a:extLst>
                <a:ext uri="{FF2B5EF4-FFF2-40B4-BE49-F238E27FC236}">
                  <a16:creationId xmlns:a16="http://schemas.microsoft.com/office/drawing/2014/main" id="{90FA5DC8-1188-4F6A-A0B9-406011078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131" y="322724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78F43C-4CC0-4CF5-9BD7-66B114D06D71}"/>
                </a:ext>
              </a:extLst>
            </p:cNvPr>
            <p:cNvSpPr txBox="1"/>
            <p:nvPr/>
          </p:nvSpPr>
          <p:spPr>
            <a:xfrm>
              <a:off x="2751834" y="3400662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12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ADAA282-F506-4FE6-8C0B-BEC2F6AF2791}"/>
                </a:ext>
              </a:extLst>
            </p:cNvPr>
            <p:cNvSpPr txBox="1"/>
            <p:nvPr/>
          </p:nvSpPr>
          <p:spPr>
            <a:xfrm>
              <a:off x="981072" y="1910185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Вариант 1</a:t>
              </a:r>
            </a:p>
          </p:txBody>
        </p:sp>
        <p:sp>
          <p:nvSpPr>
            <p:cNvPr id="57" name="Left Brace 36">
              <a:extLst>
                <a:ext uri="{FF2B5EF4-FFF2-40B4-BE49-F238E27FC236}">
                  <a16:creationId xmlns:a16="http://schemas.microsoft.com/office/drawing/2014/main" id="{82B9D7AD-0AB8-4955-A673-549BE1940B3C}"/>
                </a:ext>
              </a:extLst>
            </p:cNvPr>
            <p:cNvSpPr/>
            <p:nvPr/>
          </p:nvSpPr>
          <p:spPr bwMode="auto">
            <a:xfrm rot="5400000" flipV="1">
              <a:off x="6620558" y="1448528"/>
              <a:ext cx="789965" cy="2578214"/>
            </a:xfrm>
            <a:prstGeom prst="leftBrace">
              <a:avLst>
                <a:gd name="adj1" fmla="val 8333"/>
                <a:gd name="adj2" fmla="val 5989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3EE3DB-58BE-4E97-A4BB-68EBD6FFF2B4}"/>
                </a:ext>
              </a:extLst>
            </p:cNvPr>
            <p:cNvSpPr txBox="1"/>
            <p:nvPr/>
          </p:nvSpPr>
          <p:spPr>
            <a:xfrm>
              <a:off x="6377833" y="1975412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Вариант 3</a:t>
              </a:r>
            </a:p>
          </p:txBody>
        </p:sp>
        <p:sp>
          <p:nvSpPr>
            <p:cNvPr id="59" name="Oval 40">
              <a:extLst>
                <a:ext uri="{FF2B5EF4-FFF2-40B4-BE49-F238E27FC236}">
                  <a16:creationId xmlns:a16="http://schemas.microsoft.com/office/drawing/2014/main" id="{36426426-0E77-42A5-A9CE-210AA0CF1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786" y="3234869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1B674DB-9D7C-4135-A1EF-FAC785EC863B}"/>
                </a:ext>
              </a:extLst>
            </p:cNvPr>
            <p:cNvSpPr txBox="1"/>
            <p:nvPr/>
          </p:nvSpPr>
          <p:spPr>
            <a:xfrm>
              <a:off x="6633489" y="3364409"/>
              <a:ext cx="933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30 мес.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eft Brace 36">
              <a:extLst>
                <a:ext uri="{FF2B5EF4-FFF2-40B4-BE49-F238E27FC236}">
                  <a16:creationId xmlns:a16="http://schemas.microsoft.com/office/drawing/2014/main" id="{78CD0260-A0D3-446F-A3F9-8F7EA0FE7431}"/>
                </a:ext>
              </a:extLst>
            </p:cNvPr>
            <p:cNvSpPr/>
            <p:nvPr/>
          </p:nvSpPr>
          <p:spPr bwMode="auto">
            <a:xfrm rot="16200000" flipV="1">
              <a:off x="2595992" y="2624313"/>
              <a:ext cx="1046603" cy="2578214"/>
            </a:xfrm>
            <a:prstGeom prst="leftBrace">
              <a:avLst>
                <a:gd name="adj1" fmla="val 8333"/>
                <a:gd name="adj2" fmla="val 74332"/>
              </a:avLst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555228-4226-44D4-A3A5-4906461CF259}"/>
                </a:ext>
              </a:extLst>
            </p:cNvPr>
            <p:cNvSpPr txBox="1"/>
            <p:nvPr/>
          </p:nvSpPr>
          <p:spPr>
            <a:xfrm>
              <a:off x="1502194" y="4394190"/>
              <a:ext cx="1785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ru-RU" sz="1400" dirty="0">
                  <a:latin typeface="Arial" pitchFamily="34" charset="0"/>
                  <a:cs typeface="Arial" pitchFamily="34" charset="0"/>
                </a:rPr>
                <a:t>Вариант 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66650B-1681-4750-9A83-C1BF148D69A9}"/>
              </a:ext>
            </a:extLst>
          </p:cNvPr>
          <p:cNvSpPr txBox="1"/>
          <p:nvPr/>
        </p:nvSpPr>
        <p:spPr>
          <a:xfrm>
            <a:off x="135764" y="4849714"/>
            <a:ext cx="881514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800" b="0" dirty="0">
                <a:solidFill>
                  <a:schemeClr val="tx2"/>
                </a:solidFill>
                <a:latin typeface="+mn-lt"/>
              </a:rPr>
              <a:t>Расчет платы за коммунальные ресурсы осуществляется на основании показаний общедомовых приборов учета непрерывно в течение любых 12 последовательных месяцев, взятых за 3-летний период до даты подачи заявки на предоставление государственной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166336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1" y="268847"/>
            <a:ext cx="9012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Сроки реализации программы государственной поддержки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174E9-3DA3-4B40-9E56-C1F8BCD992BF}"/>
              </a:ext>
            </a:extLst>
          </p:cNvPr>
          <p:cNvSpPr txBox="1"/>
          <p:nvPr/>
        </p:nvSpPr>
        <p:spPr>
          <a:xfrm>
            <a:off x="621392" y="2057315"/>
            <a:ext cx="7901215" cy="2523768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30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Срок действия программы государственной поддержки не ограничены;</a:t>
            </a:r>
          </a:p>
          <a:p>
            <a:pPr marL="342900" indent="-342900" algn="just">
              <a:spcBef>
                <a:spcPts val="30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Срок действия заявки от субъекта РФ и предоставления отчетности ограничены 31 декабря года подачи заявки на получение господдержки;</a:t>
            </a:r>
          </a:p>
          <a:p>
            <a:pPr marL="342900" indent="-342900" algn="just">
              <a:spcBef>
                <a:spcPts val="30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Количество заявок от субъекта РФ не ограничено.</a:t>
            </a:r>
          </a:p>
        </p:txBody>
      </p:sp>
    </p:spTree>
    <p:extLst>
      <p:ext uri="{BB962C8B-B14F-4D97-AF65-F5344CB8AC3E}">
        <p14:creationId xmlns:p14="http://schemas.microsoft.com/office/powerpoint/2010/main" val="247580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1" y="268847"/>
            <a:ext cx="9012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Сроки проведения работ по капитальному ремонту МКД по условиям программы государственной поддержки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174E9-3DA3-4B40-9E56-C1F8BCD992BF}"/>
              </a:ext>
            </a:extLst>
          </p:cNvPr>
          <p:cNvSpPr txBox="1"/>
          <p:nvPr/>
        </p:nvSpPr>
        <p:spPr>
          <a:xfrm>
            <a:off x="270271" y="1245547"/>
            <a:ext cx="846837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>
              <a:spcBef>
                <a:spcPts val="1800"/>
              </a:spcBef>
              <a:buClr>
                <a:srgbClr val="00B0F0"/>
              </a:buClr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Для получения государственной поддержки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работы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по капитальному ремонту МКД должны быть завершены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не позднее 31 декабря года подачи заявки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на получение господдержки.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FB958D-383B-4DC2-BC04-C1F29D7DAD70}"/>
              </a:ext>
            </a:extLst>
          </p:cNvPr>
          <p:cNvGrpSpPr/>
          <p:nvPr/>
        </p:nvGrpSpPr>
        <p:grpSpPr>
          <a:xfrm>
            <a:off x="270271" y="2596044"/>
            <a:ext cx="914400" cy="914400"/>
            <a:chOff x="6279502" y="1380931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AB8F63-74F4-4683-AA8C-FB330571967F}"/>
                </a:ext>
              </a:extLst>
            </p:cNvPr>
            <p:cNvSpPr/>
            <p:nvPr/>
          </p:nvSpPr>
          <p:spPr bwMode="auto">
            <a:xfrm>
              <a:off x="6279502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300" b="0" i="0" u="none" strike="noStrike" cap="none" normalizeH="0" baseline="0" dirty="0">
                <a:ln>
                  <a:solidFill>
                    <a:srgbClr val="FF0000"/>
                  </a:solidFill>
                </a:ln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604B7C-A25F-4037-B44A-69D7B3245BBD}"/>
                </a:ext>
              </a:extLst>
            </p:cNvPr>
            <p:cNvSpPr txBox="1"/>
            <p:nvPr/>
          </p:nvSpPr>
          <p:spPr>
            <a:xfrm>
              <a:off x="6475445" y="1484188"/>
              <a:ext cx="522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Э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4AE057-18B7-4970-9FD8-180BB8A417E8}"/>
              </a:ext>
            </a:extLst>
          </p:cNvPr>
          <p:cNvSpPr/>
          <p:nvPr/>
        </p:nvSpPr>
        <p:spPr>
          <a:xfrm>
            <a:off x="1302918" y="2314580"/>
            <a:ext cx="7514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0" dirty="0">
                <a:solidFill>
                  <a:schemeClr val="tx2"/>
                </a:solidFill>
                <a:latin typeface="+mn-lt"/>
              </a:rPr>
              <a:t>Собственники МКД, соответствующих установленным требованиям, в которых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уже реализован энергоэффективный капитальный ремонт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также могут претендовать на получение государственной поддержки, в случае если такой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ремонт был проведен </a:t>
            </a:r>
            <a:r>
              <a:rPr lang="ru-RU" sz="1800" dirty="0">
                <a:solidFill>
                  <a:srgbClr val="FF0000"/>
                </a:solidFill>
                <a:latin typeface="+mn-lt"/>
              </a:rPr>
              <a:t>после 1 февраля 2017 года</a:t>
            </a:r>
            <a:r>
              <a:rPr lang="ru-RU" sz="1800" b="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9D1DD-02FC-47E7-BED8-AF5AB005097F}"/>
              </a:ext>
            </a:extLst>
          </p:cNvPr>
          <p:cNvSpPr txBox="1"/>
          <p:nvPr/>
        </p:nvSpPr>
        <p:spPr>
          <a:xfrm>
            <a:off x="1302917" y="3871478"/>
            <a:ext cx="7435727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800" b="0" dirty="0">
                <a:solidFill>
                  <a:schemeClr val="tx2"/>
                </a:solidFill>
                <a:latin typeface="+mn-lt"/>
              </a:rPr>
              <a:t>Собственники МКД, соответствующих установленным требованиям, претендующие на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возмещение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части расходов на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оплату процентов по кредиту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на капитальный ремонт должны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провести ремонт начиная с 21 февраля 2019 года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*, но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не позднее 31 декабря года подачи заявки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на получение господдержки.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81BB5-B8EA-422F-8EFA-993D1A97F3DD}"/>
              </a:ext>
            </a:extLst>
          </p:cNvPr>
          <p:cNvGrpSpPr/>
          <p:nvPr/>
        </p:nvGrpSpPr>
        <p:grpSpPr>
          <a:xfrm>
            <a:off x="313874" y="4273418"/>
            <a:ext cx="914400" cy="914400"/>
            <a:chOff x="1875453" y="1380931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9922E3-85E8-49AC-8C22-A2EE2AD0D7D1}"/>
                </a:ext>
              </a:extLst>
            </p:cNvPr>
            <p:cNvSpPr/>
            <p:nvPr/>
          </p:nvSpPr>
          <p:spPr bwMode="auto">
            <a:xfrm>
              <a:off x="1875453" y="1380931"/>
              <a:ext cx="914400" cy="914400"/>
            </a:xfrm>
            <a:prstGeom prst="ellipse">
              <a:avLst/>
            </a:prstGeom>
            <a:noFill/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0C2B64-DD99-4EE4-8643-AA675646353C}"/>
                </a:ext>
              </a:extLst>
            </p:cNvPr>
            <p:cNvSpPr txBox="1"/>
            <p:nvPr/>
          </p:nvSpPr>
          <p:spPr>
            <a:xfrm>
              <a:off x="2071396" y="1484188"/>
              <a:ext cx="52251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tx2"/>
                  </a:solidFill>
                  <a:latin typeface="+mn-lt"/>
                </a:rPr>
                <a:t>К</a:t>
              </a:r>
              <a:endParaRPr lang="en-US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5E108B6B-453A-45F3-AD79-E9247F497AF8}"/>
              </a:ext>
            </a:extLst>
          </p:cNvPr>
          <p:cNvSpPr/>
          <p:nvPr/>
        </p:nvSpPr>
        <p:spPr>
          <a:xfrm>
            <a:off x="39446" y="5929822"/>
            <a:ext cx="8972578" cy="27699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</a:rPr>
              <a:t>* Дата вступления в силу ПП РФ от 11 февраля 2019 г. №114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356A9A-D690-462B-99F4-0294A29D3A15}"/>
              </a:ext>
            </a:extLst>
          </p:cNvPr>
          <p:cNvCxnSpPr/>
          <p:nvPr/>
        </p:nvCxnSpPr>
        <p:spPr bwMode="auto">
          <a:xfrm>
            <a:off x="28280" y="5886190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691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30629" y="200164"/>
            <a:ext cx="8938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Возмещение части расходов на энергоэффективные мероприятия</a:t>
            </a:r>
          </a:p>
          <a:p>
            <a:pPr lvl="0"/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Прямоугольник 13"/>
          <p:cNvSpPr/>
          <p:nvPr/>
        </p:nvSpPr>
        <p:spPr>
          <a:xfrm>
            <a:off x="4679973" y="2561865"/>
            <a:ext cx="4333398" cy="3277820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Коммунальные ресурсы 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для целей определения размера финансовой поддержки:</a:t>
            </a:r>
          </a:p>
          <a:p>
            <a:pPr lvl="1" indent="-2857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тепловая энергия 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 отопление и горячее водоснабжение;</a:t>
            </a:r>
          </a:p>
          <a:p>
            <a:pPr lvl="1" indent="-2857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электрическая энергия 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 ОДН</a:t>
            </a:r>
            <a:endParaRPr lang="ru-RU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Ограничения по видам работ: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перечень согласно частями 1 и 2 статьи 166 ЖК РФ, и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перечень мероприятий, утвержденный Фондом ЖКХ по согласованию с Минстроем России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0628" y="1561970"/>
            <a:ext cx="4441371" cy="261610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Размер финансовой поддержки для одного МКД при экономии затрат на коммунальные ресурсы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latin typeface="Arial" pitchFamily="34" charset="0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Менее 10% -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поддержка не предоставляется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10%≤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экономия</a:t>
            </a:r>
            <a:r>
              <a:rPr lang="ru-RU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30%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-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поддержка в размере: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экономия (руб.)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х (от 2 до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4)*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30%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и выше -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поддержка в размере: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экономия (руб.) х 4</a:t>
            </a:r>
            <a:endParaRPr lang="ru-RU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52" y="641948"/>
            <a:ext cx="2791101" cy="1786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629" y="4301182"/>
            <a:ext cx="4441370" cy="107721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Экономия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– это размер средств, сэкономленный за год по обоим видам ресурсов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1) тепловая энергия; 2) электрическая энергия на ОДН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2A979-332B-42F0-91C1-7326F1ECFCA9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CD9D1A-CF3D-4EFE-AE91-DD3B925EFC7A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052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1613" y="135027"/>
            <a:ext cx="82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государственной поддержки на возмещение расходов на ЭЭ мероприятия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41" y="1043859"/>
            <a:ext cx="6958200" cy="76713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&lt;10%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не предоставляется</a:t>
            </a:r>
            <a:endParaRPr lang="ru-RU" sz="14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10%≤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&lt;30%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 (от 2 до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30% и выше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х 4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3"/>
          <p:cNvSpPr/>
          <p:nvPr/>
        </p:nvSpPr>
        <p:spPr>
          <a:xfrm>
            <a:off x="4662626" y="1937750"/>
            <a:ext cx="4273467" cy="168251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ОСНОВНЫЕ ПАРАМЕТРЫ: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Стоимость ремонта 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1 270 000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Показатель экономии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29 %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Размер годовой экономии</a:t>
            </a: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372 000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Размер господдержки: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1 016 000 руб.</a:t>
            </a:r>
          </a:p>
        </p:txBody>
      </p:sp>
      <p:sp>
        <p:nvSpPr>
          <p:cNvPr id="20" name="Прямоугольник 13"/>
          <p:cNvSpPr/>
          <p:nvPr/>
        </p:nvSpPr>
        <p:spPr>
          <a:xfrm>
            <a:off x="300094" y="1927745"/>
            <a:ext cx="4206240" cy="1737360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окон в местах общего пользования с более высоким приведенным сопротивлением теплопередачи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трубопроводов внутридомовой системы отопления в сочетании с тепловой изоляцией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0094" y="3871836"/>
            <a:ext cx="9131896" cy="1984668"/>
            <a:chOff x="302859" y="4252913"/>
            <a:chExt cx="9178920" cy="1984668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626221" y="4252913"/>
              <a:ext cx="5855558" cy="4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056" tIns="152352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372 000 руб. х 3,9* = 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1 450 800 руб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4638320" y="4426339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2088" y="4379454"/>
              <a:ext cx="33732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ПОКАЗАТЕЛЬ ЭКОНОМИИ: 29%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1116" y="4837159"/>
              <a:ext cx="801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sz="18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НО!</a:t>
              </a:r>
              <a:endParaRPr lang="en-US" alt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226" y="5240997"/>
              <a:ext cx="448056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Размер поддержки не может быть больше 80% стоимости капитального ремонта МКД</a:t>
              </a:r>
              <a:endParaRPr lang="en-US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7824" y="5364107"/>
              <a:ext cx="3886028" cy="33855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1 270 000 руб. х 80% = </a:t>
              </a:r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1 016 000 руб</a:t>
              </a:r>
              <a:r>
                <a:rPr lang="ru-RU" altLang="en-US" b="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en-US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>
              <a:off x="4623376" y="5428611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0137" y="5714361"/>
              <a:ext cx="2693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Размер государственной поддержки</a:t>
              </a:r>
              <a:endPara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390473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5161438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2859" y="4254383"/>
              <a:ext cx="8669691" cy="198319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8474A0-5BBE-43CA-829D-94E747EB112E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BFC212-61E3-443D-A722-0BE0D0A0DA76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603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1613" y="135027"/>
            <a:ext cx="82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государственной поддержки на возмещение расходов на ЭЭ мероприятия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41" y="1043859"/>
            <a:ext cx="6958200" cy="76713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&lt;10%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не предоставляется</a:t>
            </a:r>
            <a:endParaRPr lang="ru-RU" sz="14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10%≤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&lt;30%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 (от 2 до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30% и выше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х 4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3"/>
          <p:cNvSpPr/>
          <p:nvPr/>
        </p:nvSpPr>
        <p:spPr>
          <a:xfrm>
            <a:off x="4662626" y="1937750"/>
            <a:ext cx="4273467" cy="168251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ОСНОВНЫЕ ПАРАМЕТРЫ: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Стоимость ремонта 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11 270 000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Показатель экономии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35 %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Размер годовой экономии</a:t>
            </a: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1 500 000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Размер господдержки: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5 000 000 руб.</a:t>
            </a:r>
          </a:p>
        </p:txBody>
      </p:sp>
      <p:sp>
        <p:nvSpPr>
          <p:cNvPr id="20" name="Прямоугольник 13"/>
          <p:cNvSpPr/>
          <p:nvPr/>
        </p:nvSpPr>
        <p:spPr>
          <a:xfrm>
            <a:off x="300094" y="1927745"/>
            <a:ext cx="4206240" cy="1107996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узлов управления тепловой энергией.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Утепление фасада.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0094" y="3871836"/>
            <a:ext cx="9131896" cy="1984668"/>
            <a:chOff x="302859" y="4252913"/>
            <a:chExt cx="9178920" cy="1984668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626221" y="4252913"/>
              <a:ext cx="5855558" cy="4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056" tIns="152352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1 500 000 руб. х 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= 6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000 000 руб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4638320" y="4426339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149" y="4379454"/>
              <a:ext cx="34011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ПОКАЗАТЕЛЬ ЭКОНОМИИ: </a:t>
              </a:r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1116" y="4837159"/>
              <a:ext cx="801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sz="18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НО!</a:t>
              </a:r>
              <a:endParaRPr lang="en-US" alt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226" y="5240997"/>
              <a:ext cx="448056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Размер поддержки не может быть больше </a:t>
              </a:r>
            </a:p>
            <a:p>
              <a:r>
                <a:rPr lang="ru-RU" altLang="en-US" u="sng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5 млн. руб.</a:t>
              </a:r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стоимости капитального ремонта МКД</a:t>
              </a:r>
              <a:endParaRPr lang="en-US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7824" y="5364107"/>
              <a:ext cx="3886028" cy="33855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5 000 000 руб</a:t>
              </a:r>
              <a:r>
                <a:rPr lang="ru-RU" altLang="en-US" b="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en-US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>
              <a:off x="4623376" y="5428611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0137" y="5714361"/>
              <a:ext cx="2693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Размер государственной поддержки</a:t>
              </a:r>
              <a:endPara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390473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5161438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2859" y="4254383"/>
              <a:ext cx="8669691" cy="198319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8474A0-5BBE-43CA-829D-94E747EB112E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BFC212-61E3-443D-A722-0BE0D0A0DA76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656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234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Содержание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539" y="1780048"/>
            <a:ext cx="84815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информация о государственной поддержке капитального ремонта МКД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расходов на энергоэффективные мероприятия, проводимые в рамках капитального ремонта МКД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процентов по кредиту на капитальный ремонт МКД</a:t>
            </a:r>
          </a:p>
        </p:txBody>
      </p:sp>
    </p:spTree>
    <p:extLst>
      <p:ext uri="{BB962C8B-B14F-4D97-AF65-F5344CB8AC3E}">
        <p14:creationId xmlns:p14="http://schemas.microsoft.com/office/powerpoint/2010/main" val="326470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62849" y="150625"/>
            <a:ext cx="8493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Виды работ по энергоэффективности и энергосбережению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621" y="916555"/>
            <a:ext cx="8417495" cy="158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5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поддержка на возмещение части расходов на энергосбережение предоставляется при условии выполнения:</a:t>
            </a:r>
            <a:endParaRPr lang="en-US" sz="1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sz="15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 по капитальному ремонту согласно ч. 1-2, ст. 166 ЖК РФ,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sz="15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 из перечня, утвержденного Фондом ЖКХ по согласованию с Минстроем России</a:t>
            </a:r>
            <a:r>
              <a:rPr lang="en-US" sz="15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500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полный перечень на сайте Фонда ЖКХ в разделе «Как получить финансирование»*). </a:t>
            </a:r>
            <a:endParaRPr lang="en-US" sz="1500" b="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6219AA-E47D-485B-ADC8-FF6E3F9EE744}"/>
              </a:ext>
            </a:extLst>
          </p:cNvPr>
          <p:cNvSpPr/>
          <p:nvPr/>
        </p:nvSpPr>
        <p:spPr>
          <a:xfrm>
            <a:off x="293769" y="6017093"/>
            <a:ext cx="851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  <a:hlinkClick r:id="rId3"/>
              </a:rPr>
              <a:t>*http://fondgkh.ru/wp-content/uploads/2017/02/perechen.pdf</a:t>
            </a:r>
            <a:r>
              <a:rPr lang="ru-RU" sz="1200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C1870-342C-485B-AB4B-6175FEED5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4" y="2449046"/>
            <a:ext cx="8614395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0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8CD9A8-4286-417F-8770-F2ACF31E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53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28973-24D2-4E1D-B5D4-DBE9CF30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1485" y="6300796"/>
            <a:ext cx="552450" cy="358775"/>
          </a:xfrm>
        </p:spPr>
        <p:txBody>
          <a:bodyPr/>
          <a:lstStyle/>
          <a:p>
            <a:pPr algn="ctr">
              <a:defRPr/>
            </a:pPr>
            <a:fld id="{D52BB899-AA11-42BF-9D1C-2DA403CC0838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78ED2FF-767D-407A-A0E7-47C3254AC942}"/>
              </a:ext>
            </a:extLst>
          </p:cNvPr>
          <p:cNvGraphicFramePr>
            <a:graphicFrameLocks noGrp="1"/>
          </p:cNvGraphicFramePr>
          <p:nvPr/>
        </p:nvGraphicFramePr>
        <p:xfrm>
          <a:off x="117475" y="1008063"/>
          <a:ext cx="8916988" cy="35179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ru-RU" sz="1000" dirty="0" err="1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 мероприятия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Calibri" panose="020F0502020204030204" pitchFamily="34" charset="0"/>
                        </a:rPr>
                        <a:t>Группа</a:t>
                      </a:r>
                    </a:p>
                  </a:txBody>
                  <a:tcPr marL="13516" marR="1351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7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8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теплозащиты наружных стен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Повышение теплозащиты фасада -  герметизация межпанельных соединений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теплозащиты окон мест общего пользования (МОП)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effectLst/>
                        </a:rPr>
                        <a:t>Повышение теплозащиты верхнего покрытия крыши, совмещенного с кровлей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effectLst/>
                        </a:rPr>
                        <a:t>Устройство «теплого» чердака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Повышение теплозащиты чердачного перекрытия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Ремонт (замена) трубопроводов внутридомовой системы отопления в сочетании с тепловой изоляцией (в неотапливаемых помещениях)</a:t>
                      </a:r>
                      <a:endParaRPr lang="ru-RU" sz="100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Ремонт (замена) трубопроводов внутридомовой системы горячего водоснабжения в сочетании с тепловой изоляцией (в неотапливаемых помещениях; по стоякам)</a:t>
                      </a:r>
                      <a:endParaRPr lang="ru-RU" sz="100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Установка циркуляционного трубопровода и насоса в системе горячего водоснабжения</a:t>
                      </a:r>
                      <a:endParaRPr lang="ru-RU" sz="1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Установка частотно-регулируемого привода (ЧРП) на существующее насосное оборудование: отопление и/или ГВС и/или ХВС</a:t>
                      </a:r>
                      <a:endParaRPr lang="ru-RU" sz="100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Замена существующего насосного оборудования на новое энергоэффективное оборудование (со встроенным ЧРП и системой управления электродвигателем): отопление и/или ГВС и/или ХВС</a:t>
                      </a:r>
                      <a:endParaRPr lang="ru-RU" sz="1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Установка устройств для компенсации реактивной мощности (УКРМ) насосного оборудования</a:t>
                      </a:r>
                      <a:endParaRPr lang="ru-RU" sz="1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4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516" marR="13516" marT="0" marB="0" anchor="ctr"/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Установка узлов управления и регулирования потребления тепловой энергии в системе отопления и горячего водоснабжения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16" marR="135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3516" marR="135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BED56E2-BD9A-4E8E-A233-C7F1D14DB15B}"/>
              </a:ext>
            </a:extLst>
          </p:cNvPr>
          <p:cNvGraphicFramePr>
            <a:graphicFrameLocks noGrp="1"/>
          </p:cNvGraphicFramePr>
          <p:nvPr/>
        </p:nvGraphicFramePr>
        <p:xfrm>
          <a:off x="114300" y="4508500"/>
          <a:ext cx="8920163" cy="1792296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31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20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Модернизация ИТП с установкой теплообменника ГВС и установкой аппаратуры управления ГВС (регуляторов температуры горячей воды)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9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Установка регуляторов температуры горячей воды на вводе в здание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Ремонт лифтового оборудования с установкой ЧРП и эффективной программой управления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Замена существующего лифтового оборудования на новое со встроенным ЧРП и эффективной программой управления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Установка устройств для компенсации реактивной мощности (УКРМ) лифтового оборудования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Повышение теплозащиты пола по грунту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Повышение теплозащиты перекрытий над подвалом (техническим подпольем)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>
                          <a:effectLst/>
                        </a:rPr>
                        <a:t>Замена осветительных приборов  в местах общего пользования на энергоэффективные осветительные приборы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Установка систем автоматического контроля и регулирования освещения в местах общего пользования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98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/>
                </a:tc>
                <a:tc>
                  <a:txBody>
                    <a:bodyPr/>
                    <a:lstStyle/>
                    <a:p>
                      <a:pPr indent="-7620" algn="just"/>
                      <a:r>
                        <a:rPr lang="ru-RU" sz="1000" dirty="0">
                          <a:effectLst/>
                        </a:rPr>
                        <a:t>Уплотнение наружных входных дверей с установкой доводчиков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556" marR="425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7620" 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556" marR="425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311" name="TextBox 8">
            <a:extLst>
              <a:ext uri="{FF2B5EF4-FFF2-40B4-BE49-F238E27FC236}">
                <a16:creationId xmlns:a16="http://schemas.microsoft.com/office/drawing/2014/main" id="{20265073-F496-472A-82B3-0E4C89B6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46063"/>
            <a:ext cx="7916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7 групп по ЖК РФ включают 23 мероприятия за счет МРВКР: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487F5-D50B-4E17-92CC-D9B095B3C392}"/>
              </a:ext>
            </a:extLst>
          </p:cNvPr>
          <p:cNvSpPr txBox="1"/>
          <p:nvPr/>
        </p:nvSpPr>
        <p:spPr>
          <a:xfrm>
            <a:off x="-107950" y="6626225"/>
            <a:ext cx="8972550" cy="2460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 рекомендован Приказами Минстроя России  № 98/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от 15.02.2017 года   и  №  653/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от 19.09.2016 года.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5344-C358-4258-B1A4-874ACAC0B553}"/>
              </a:ext>
            </a:extLst>
          </p:cNvPr>
          <p:cNvSpPr txBox="1">
            <a:spLocks/>
          </p:cNvSpPr>
          <p:nvPr/>
        </p:nvSpPr>
        <p:spPr bwMode="auto">
          <a:xfrm>
            <a:off x="462849" y="150625"/>
            <a:ext cx="8493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Выбор работ по энергоэффективности и энергосбережению и обязательные мероприятия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6393D-93DF-494C-9A0A-19E44AB59453}"/>
              </a:ext>
            </a:extLst>
          </p:cNvPr>
          <p:cNvSpPr txBox="1"/>
          <p:nvPr/>
        </p:nvSpPr>
        <p:spPr>
          <a:xfrm>
            <a:off x="325287" y="1133466"/>
            <a:ext cx="8493426" cy="40010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Для достижения наибольшего эффекта энергосбережения рекомендуется проводить комплексный капитальный ремонт МКД.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Согласно «Методике* модельного расчета достижения экономии расходов на оплату коммунальных ресурсов в результате выполнения мероприятий по энергосбережению…» при проведении капитального ремонта МКД обязательными и первоочередными </a:t>
            </a:r>
            <a:r>
              <a:rPr lang="ru-RU" sz="1800" u="sng" dirty="0">
                <a:solidFill>
                  <a:srgbClr val="FF0000"/>
                </a:solidFill>
                <a:latin typeface="+mn-lt"/>
              </a:rPr>
              <a:t>являются мероприятия по установке узлов управления и регулирования потребления ресурсов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(тепловой энергии), а также мероприятия по повышению надежности энергоснабжения зданий.</a:t>
            </a:r>
          </a:p>
          <a:p>
            <a:pPr marL="342900" indent="-342900" algn="just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Если данное оборудование не установлено в МКД, то его установку необходимо запланировать в первую очередь. Без данных об этом оборудовании невозможно будет провести расчеты потенциала экономии в «Помощнике ЭКР».</a:t>
            </a:r>
            <a:endParaRPr lang="ru-RU" sz="1800" b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818A7E-F306-42F8-AB90-853D448458F1}"/>
              </a:ext>
            </a:extLst>
          </p:cNvPr>
          <p:cNvCxnSpPr/>
          <p:nvPr/>
        </p:nvCxnSpPr>
        <p:spPr bwMode="auto">
          <a:xfrm>
            <a:off x="0" y="5143986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B8B649-C137-4212-BADB-4B5C7023549F}"/>
              </a:ext>
            </a:extLst>
          </p:cNvPr>
          <p:cNvSpPr/>
          <p:nvPr/>
        </p:nvSpPr>
        <p:spPr>
          <a:xfrm>
            <a:off x="0" y="5160808"/>
            <a:ext cx="8956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solidFill>
                  <a:schemeClr val="tx2"/>
                </a:solidFill>
                <a:latin typeface="+mn-lt"/>
              </a:rPr>
              <a:t>*Приложение 3 к Методике по подготовке заявок на предоставление финансовой поддержки за счет средств государственной корпорации Фонда содействия реформированию жилищно-коммунального хозяйства на проведение капитального ремонта общего имущества в многоквартирных домах и приложений к ним, утвержденной решением правления Фонда от 13 февраля 2019 года, протокол №892 http://fondgkh.ru/finances/metodicheskie-materialyi-i-rekomendatsii/metodika-po-podgotovke-zayavok-na-predostavlenie-finansovoy-podderzhki-za-schet-sredstv-gosudarstvennoy-korporatsii-fonda-sodeystviya-reformirovaniyu-zhilishhno-kommunalnogo-hozyaystva-na-proveden-2/</a:t>
            </a:r>
            <a:endParaRPr lang="en-US" sz="11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123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9758" y="1104909"/>
            <a:ext cx="8178200" cy="9417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«Перетоп» - принудительная поставка избыточного количества тепловой энергии  в систему отопления МКД. Характерным признаком переотапливания является повышение температуры внутреннего воздуха в помещениях МКД. </a:t>
            </a:r>
            <a:endParaRPr lang="ru-RU" sz="1400" b="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758" y="154247"/>
            <a:ext cx="8417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мероприятие для экономии тепловой энергии в МКД – установка узлов управления и регулирования потреблением тепловой энергии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618E5-6D68-44EF-8BC6-F932F0C53710}"/>
              </a:ext>
            </a:extLst>
          </p:cNvPr>
          <p:cNvGrpSpPr/>
          <p:nvPr/>
        </p:nvGrpSpPr>
        <p:grpSpPr>
          <a:xfrm>
            <a:off x="357188" y="2046705"/>
            <a:ext cx="8476320" cy="2490137"/>
            <a:chOff x="170723" y="2492894"/>
            <a:chExt cx="8476320" cy="2676152"/>
          </a:xfrm>
        </p:grpSpPr>
        <p:sp>
          <p:nvSpPr>
            <p:cNvPr id="8" name="TextBox 7"/>
            <p:cNvSpPr txBox="1"/>
            <p:nvPr/>
          </p:nvSpPr>
          <p:spPr>
            <a:xfrm>
              <a:off x="253415" y="2492894"/>
              <a:ext cx="3657600" cy="1256918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dash"/>
            </a:ln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Пример завышения температуры внутреннего воздуха в двух помещениях </a:t>
              </a:r>
              <a:r>
                <a:rPr lang="ru-RU" sz="14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переотапливаемого</a:t>
              </a:r>
              <a:r>
                <a:rPr 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 МКД (данные  энергетического обследования ЦЭНЭФ в городах Ростов-на-Дону  и Шахты).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BBAA3C-DCE3-4EB9-B36C-4FA7B1254BF2}"/>
                </a:ext>
              </a:extLst>
            </p:cNvPr>
            <p:cNvGrpSpPr/>
            <p:nvPr/>
          </p:nvGrpSpPr>
          <p:grpSpPr>
            <a:xfrm>
              <a:off x="170723" y="2492894"/>
              <a:ext cx="8476320" cy="2676152"/>
              <a:chOff x="221464" y="1270381"/>
              <a:chExt cx="8476320" cy="2676152"/>
            </a:xfrm>
          </p:grpSpPr>
          <p:pic>
            <p:nvPicPr>
              <p:cNvPr id="3" name="Рисунок 2"/>
              <p:cNvPicPr/>
              <p:nvPr/>
            </p:nvPicPr>
            <p:blipFill rotWithShape="1">
              <a:blip r:embed="rId4" cstate="print"/>
              <a:srcRect l="1843" t="1885" r="2035" b="22618"/>
              <a:stretch/>
            </p:blipFill>
            <p:spPr bwMode="auto">
              <a:xfrm>
                <a:off x="4115952" y="1270381"/>
                <a:ext cx="4581832" cy="266709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Рисунок 8"/>
              <p:cNvPicPr/>
              <p:nvPr/>
            </p:nvPicPr>
            <p:blipFill rotWithShape="1">
              <a:blip r:embed="rId5" cstate="print"/>
              <a:srcRect l="12576" t="5587" r="11754" b="74691"/>
              <a:stretch/>
            </p:blipFill>
            <p:spPr bwMode="auto">
              <a:xfrm>
                <a:off x="304156" y="2628156"/>
                <a:ext cx="3657600" cy="131837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</p:pic>
          <p:cxnSp>
            <p:nvCxnSpPr>
              <p:cNvPr id="16" name="Прямая со стрелкой 15"/>
              <p:cNvCxnSpPr>
                <a:cxnSpLocks/>
              </p:cNvCxnSpPr>
              <p:nvPr/>
            </p:nvCxnSpPr>
            <p:spPr>
              <a:xfrm>
                <a:off x="886616" y="2840782"/>
                <a:ext cx="0" cy="91192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>
                <a:cxnSpLocks/>
                <a:stCxn id="22" idx="1"/>
              </p:cNvCxnSpPr>
              <p:nvPr/>
            </p:nvCxnSpPr>
            <p:spPr>
              <a:xfrm flipH="1">
                <a:off x="982549" y="3617656"/>
                <a:ext cx="569294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cxnSpLocks/>
                <a:stCxn id="22" idx="3"/>
              </p:cNvCxnSpPr>
              <p:nvPr/>
            </p:nvCxnSpPr>
            <p:spPr>
              <a:xfrm flipV="1">
                <a:off x="2556670" y="2756927"/>
                <a:ext cx="1959541" cy="86072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>
                <a:cxnSpLocks/>
              </p:cNvCxnSpPr>
              <p:nvPr/>
            </p:nvCxnSpPr>
            <p:spPr>
              <a:xfrm>
                <a:off x="1318406" y="3248647"/>
                <a:ext cx="0" cy="50405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551843" y="3448378"/>
                <a:ext cx="1004827" cy="33855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перетоп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36625" y="3225039"/>
                <a:ext cx="477455" cy="3077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ru-RU" sz="14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A1A2616-8B9B-4192-9273-18E46BFCD513}"/>
              </a:ext>
            </a:extLst>
          </p:cNvPr>
          <p:cNvSpPr txBox="1"/>
          <p:nvPr/>
        </p:nvSpPr>
        <p:spPr>
          <a:xfrm>
            <a:off x="328397" y="4536842"/>
            <a:ext cx="876479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В результате «перетопа» жильцам приходится распахивать окна в холодную погоду для того чтобы избавиться от избыточного количества тепловой энергии («отопление улицы»). Повышенная температура внутреннего воздуха в квартирах приводит к ухудшению самочувствия, в особенности у пожилых людей. </a:t>
            </a:r>
          </a:p>
        </p:txBody>
      </p:sp>
      <p:sp>
        <p:nvSpPr>
          <p:cNvPr id="19" name="Прямоугольник 5">
            <a:extLst>
              <a:ext uri="{FF2B5EF4-FFF2-40B4-BE49-F238E27FC236}">
                <a16:creationId xmlns:a16="http://schemas.microsoft.com/office/drawing/2014/main" id="{03E59B2F-E32E-4DC3-B31A-8FEBD67F3E16}"/>
              </a:ext>
            </a:extLst>
          </p:cNvPr>
          <p:cNvSpPr/>
          <p:nvPr/>
        </p:nvSpPr>
        <p:spPr>
          <a:xfrm>
            <a:off x="328396" y="5393498"/>
            <a:ext cx="876479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b="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узлов управления и регулирования позволяет достичь значительной экономии затрат на тепловую энергию в случае </a:t>
            </a:r>
            <a:r>
              <a:rPr lang="ru-RU" sz="1400" b="0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переотапливания</a:t>
            </a:r>
            <a:r>
              <a:rPr lang="ru-RU" sz="1400" b="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здания. При этом, установка узлов управления и регулирования также необходима для реализации экономии тепловой энергии  от реализации других мероприятий </a:t>
            </a:r>
            <a:endParaRPr lang="ru-RU" sz="1400" b="0" dirty="0">
              <a:solidFill>
                <a:schemeClr val="tx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81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9718" y="1133447"/>
            <a:ext cx="8569325" cy="12249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перегреве горячей воды ее температура в водоразборных приборах выходит за верхний предел допустимого диапазона (60-75</a:t>
            </a:r>
            <a:r>
              <a:rPr lang="ru-RU" sz="1600" b="0" baseline="30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С). 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Установка узлов управления потребления тепловой энергии на горячее водоснабжение (ГВС) устраняет перегрев горячей воды в МКД.</a:t>
            </a:r>
            <a:endParaRPr lang="ru-RU" sz="1600" b="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82081" y="2425321"/>
            <a:ext cx="5486400" cy="2038937"/>
            <a:chOff x="868876" y="2291918"/>
            <a:chExt cx="5486400" cy="1803614"/>
          </a:xfrm>
          <a:effectLst/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/>
            <a:srcRect b="38304"/>
            <a:stretch/>
          </p:blipFill>
          <p:spPr>
            <a:xfrm>
              <a:off x="868876" y="2291918"/>
              <a:ext cx="5486400" cy="18036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17156" y="2965378"/>
              <a:ext cx="135540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горячей воды, С</a:t>
              </a:r>
              <a:endParaRPr lang="ru-RU" sz="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2" descr="http://ctv7.ru/sites/default/files/kipyatok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70" y="3970368"/>
            <a:ext cx="3142523" cy="20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9718" y="4758156"/>
            <a:ext cx="5394994" cy="12249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отдельных случаях температура может достигать 100</a:t>
            </a:r>
            <a:r>
              <a:rPr lang="ru-RU" sz="1600" baseline="30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 Это приводит не только к нерациональному расходу тепловой энергии, но и к ожогам потребителей.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668" y="227210"/>
            <a:ext cx="856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мероприятие для экономии тепловой энергии в МКД – установка узлов управления и регулирования потреблением тепловой энергии (продолжение)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9257" y="3117624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699792" y="3033395"/>
            <a:ext cx="0" cy="46457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99792" y="3486786"/>
            <a:ext cx="0" cy="399523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1072" y="3497968"/>
            <a:ext cx="1008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4892" y="3970368"/>
            <a:ext cx="388077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перегрева горячей воды в МКД </a:t>
            </a:r>
            <a:r>
              <a:rPr lang="ru-RU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(данные энергетического обследования ЦЭНЭФ в городах Ростов-на-Дону и Шахты)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386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4" y="100019"/>
            <a:ext cx="8209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Возмещение части затрат на уплату процентов по займам или кредитам для проведения капитального ремонта МКД</a:t>
            </a:r>
          </a:p>
        </p:txBody>
      </p:sp>
      <p:sp>
        <p:nvSpPr>
          <p:cNvPr id="26" name="Прямоугольник 13"/>
          <p:cNvSpPr/>
          <p:nvPr/>
        </p:nvSpPr>
        <p:spPr>
          <a:xfrm>
            <a:off x="3596640" y="1300348"/>
            <a:ext cx="4999054" cy="3354765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 этапе подачи заявки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необходимо представить письмо банка-кредитора</a:t>
            </a:r>
            <a:r>
              <a:rPr lang="ru-RU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о намерении выдать кредит ТСЖ, ЖК, ЖСК, УО для проведения капитального ремонта общего имущества в многоквартирном доме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Из средств поддержки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 может уплачиваться неустойка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(штраф, пени) за нарушение условий договора займа или кредитного договора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0" dirty="0">
              <a:latin typeface="+mn-lt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7.75% </a:t>
            </a:r>
            <a:r>
              <a:rPr lang="ru-RU" b="0" kern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 ключевая ставка ЦБ РФ с 08.02.2019**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306" y="2189335"/>
            <a:ext cx="2865454" cy="280076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Возмещение части расходов на уплату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%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 кредиту*: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≤5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лет кредитного договора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100%</a:t>
            </a:r>
            <a:r>
              <a:rPr lang="ru-RU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ключевой ставки ЦБ РФ (на момент принятия решения о финансировании)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632" y="713945"/>
            <a:ext cx="98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%</a:t>
            </a:r>
            <a:endParaRPr lang="en-US" sz="9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6" name="AutoShape 36"/>
          <p:cNvCxnSpPr>
            <a:cxnSpLocks noChangeShapeType="1"/>
          </p:cNvCxnSpPr>
          <p:nvPr/>
        </p:nvCxnSpPr>
        <p:spPr bwMode="auto">
          <a:xfrm>
            <a:off x="0" y="5061856"/>
            <a:ext cx="905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7" name="TextBox 169"/>
          <p:cNvSpPr txBox="1"/>
          <p:nvPr/>
        </p:nvSpPr>
        <p:spPr>
          <a:xfrm>
            <a:off x="0" y="50667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 Размер господдержки рассчитывается согласно «ПОРЯДКУ перечисления средств государственной корпорации - Фонда содействия реформированию жилищно-коммунального хозяйства на проведение капитального ремонта многоквартирных домов в бюджет субъекта Российской Федерации» от 29.08.2018 №862 </a:t>
            </a:r>
            <a:r>
              <a:rPr lang="en-US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3"/>
              </a:rPr>
              <a:t>http://fondgkh.ru/finances/documents/poryadok-perechisleniya-sredstv-gosudarstvennoy-korporatsii-fonda-sodeystviya-reformirovaniyu-zhilishhno-kommunalnogo-hozyaystva-na-provedenie-kapitalnogo-remonta-mnogokvartirnyih-domov-v-byudzhet-s/</a:t>
            </a: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** источник: </a:t>
            </a:r>
            <a:r>
              <a:rPr lang="en-US" sz="1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4"/>
              </a:rPr>
              <a:t>https://www.cbr.ru/press/keypr/</a:t>
            </a:r>
            <a:r>
              <a:rPr lang="ru-RU" sz="1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39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194559"/>
            <a:ext cx="91487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Требования к работам, проводимым в рамках капитального ремонта МКД, претендующих на получение субсидии на оплату процентов по кредиту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066" y="2143000"/>
            <a:ext cx="8417495" cy="242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поддержка на возмещение части расходов на оплату процентов по кредиту на капитальный ремонт МКД предоставляется при условии выполнения работ:</a:t>
            </a:r>
            <a:endParaRPr lang="en-US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счет </a:t>
            </a:r>
            <a:r>
              <a:rPr lang="ru-RU" b="0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минимального размера взноса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могут быть проведены работы и услуги согласно перечню, установленному в Жилищном кодексе РФ (ч. 1-2, ст. 166 ЖК РФ) или законе субъекта РФ; 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Symbol" panose="05050102010706020507" pitchFamily="18" charset="2"/>
              <a:buChar char=""/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 счет </a:t>
            </a:r>
            <a:r>
              <a:rPr lang="ru-RU" b="0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взноса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могут быть проведены любые работы и услуги по капитальному ремонту МКД.</a:t>
            </a:r>
          </a:p>
        </p:txBody>
      </p:sp>
    </p:spTree>
    <p:extLst>
      <p:ext uri="{BB962C8B-B14F-4D97-AF65-F5344CB8AC3E}">
        <p14:creationId xmlns:p14="http://schemas.microsoft.com/office/powerpoint/2010/main" val="274670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2648173"/>
            <a:ext cx="852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1200"/>
              </a:spcBef>
              <a:buClr>
                <a:srgbClr val="00B0F0"/>
              </a:buClr>
            </a:pPr>
            <a:r>
              <a:rPr lang="ru-RU" sz="2000" b="1" i="1" dirty="0">
                <a:solidFill>
                  <a:schemeClr val="tx2"/>
                </a:solidFill>
                <a:ea typeface="ＭＳ Ｐゴシック" charset="0"/>
              </a:rPr>
              <a:t>2. Возмещение расходов на энергоэффективные мероприятия, проводимые в рамках капитального ремонта МКД </a:t>
            </a:r>
          </a:p>
        </p:txBody>
      </p:sp>
    </p:spTree>
    <p:extLst>
      <p:ext uri="{BB962C8B-B14F-4D97-AF65-F5344CB8AC3E}">
        <p14:creationId xmlns:p14="http://schemas.microsoft.com/office/powerpoint/2010/main" val="151738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1699895" y="1333500"/>
          <a:ext cx="5840413" cy="373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Worksheet" r:id="rId3" imgW="4869247" imgH="3101267" progId="Excel.Sheet.8">
                  <p:link updateAutomatic="1"/>
                </p:oleObj>
              </mc:Choice>
              <mc:Fallback>
                <p:oleObj name="Worksheet" r:id="rId3" imgW="4869247" imgH="3101267" progId="Excel.Sheet.8">
                  <p:link updateAutomatic="1"/>
                  <p:pic>
                    <p:nvPicPr>
                      <p:cNvPr id="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895" y="1333500"/>
                        <a:ext cx="5840413" cy="3731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5777" y="5084543"/>
            <a:ext cx="5772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Источник: ЦЭНЭФ.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87" y="285141"/>
            <a:ext cx="822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Многоквартирные дома обладают большим потенциалом экономии энергоресурсов.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6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234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Основные сокращения, используемые в презентации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967" y="981464"/>
            <a:ext cx="8238066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ЖСК/ЖК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жилищно-строительный кооператив/жилищный кооператив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жилищный кодекс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многоквартирный дом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нормативно-правовой акт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общедомовые нужды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органы местного самоуправления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ОСС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общее собрание собственников МКД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региональный оператор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ТСЖ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товарищество собственников жилья</a:t>
            </a: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управляющая организация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федеральный закон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ЦБ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Центральный банк Российской Федерации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</a:t>
            </a: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энергоэффективный</a:t>
            </a:r>
          </a:p>
        </p:txBody>
      </p:sp>
    </p:spTree>
    <p:extLst>
      <p:ext uri="{BB962C8B-B14F-4D97-AF65-F5344CB8AC3E}">
        <p14:creationId xmlns:p14="http://schemas.microsoft.com/office/powerpoint/2010/main" val="1440446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7587" y="1766783"/>
            <a:ext cx="79874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Низкие показатели энергоэффективности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проектировании и строительстве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МКД.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Плохое обслуживание и длительное отсутствие ремонтов</a:t>
            </a:r>
            <a:r>
              <a:rPr lang="en-US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домов и их инженерного оборудования.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Организационные и финансовые сложности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принятии коллективных решений.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Слабая заинтересованность </a:t>
            </a:r>
            <a:r>
              <a:rPr lang="ru-RU" sz="1800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ресурсоснабжающих</a:t>
            </a: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организаций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экономии энергоресурсов.</a:t>
            </a: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r>
              <a:rPr lang="ru-RU" sz="1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Расточительное использование энергоресурсов </a:t>
            </a:r>
            <a:r>
              <a:rPr lang="ru-RU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собственниками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endParaRPr lang="ru-RU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1200"/>
              </a:spcAft>
              <a:buClr>
                <a:schemeClr val="bg2"/>
              </a:buClr>
              <a:buSzPct val="110000"/>
              <a:buFont typeface="+mj-lt"/>
              <a:buAutoNum type="arabicParenR"/>
            </a:pPr>
            <a:endParaRPr lang="en-US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12" y="202221"/>
            <a:ext cx="832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Основными причинами высокого потребления энергоресурсов в российских многоквартирных домах являются: 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19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254ADC3-3AC0-4F90-B186-3DBBECF49F2C}"/>
              </a:ext>
            </a:extLst>
          </p:cNvPr>
          <p:cNvSpPr txBox="1">
            <a:spLocks/>
          </p:cNvSpPr>
          <p:nvPr/>
        </p:nvSpPr>
        <p:spPr>
          <a:xfrm>
            <a:off x="3632200" y="6469799"/>
            <a:ext cx="1884363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fld id="{018118D2-0F8D-4602-A0D7-B1F86CBE2ABE}" type="slidenum">
              <a:rPr lang="en-US" sz="11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>
                <a:defRPr/>
              </a:pPr>
              <a:t>31</a:t>
            </a:fld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6A6C9935-C403-4697-B12D-18BC6B9C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484313"/>
            <a:ext cx="546258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Типовая структура потребления энергии в МКД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FB2AA-8EB6-47D8-ABF4-CCEDD886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44675"/>
            <a:ext cx="5584825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24998CB7-38AC-45A5-B0F4-F284802003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3" y="3068638"/>
            <a:ext cx="30083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/>
          </a:ln>
        </p:spPr>
      </p:cxn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171BCD3A-3883-4892-91B1-CE2A05813A1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3" y="5084763"/>
            <a:ext cx="30051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/>
          </a:ln>
        </p:spPr>
      </p:cxnSp>
      <p:sp>
        <p:nvSpPr>
          <p:cNvPr id="7" name="TextBox 18">
            <a:extLst>
              <a:ext uri="{FF2B5EF4-FFF2-40B4-BE49-F238E27FC236}">
                <a16:creationId xmlns:a16="http://schemas.microsoft.com/office/drawing/2014/main" id="{7B7D150F-AD83-4334-AF8F-C207C7AC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44900"/>
            <a:ext cx="1941513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резерв  экономии энергии в МКД</a:t>
            </a:r>
            <a:endParaRPr lang="en-US" sz="1400" b="1" i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D365EB19-EF91-481A-ADED-09632D787D1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79613" y="4437063"/>
            <a:ext cx="0" cy="663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22">
            <a:extLst>
              <a:ext uri="{FF2B5EF4-FFF2-40B4-BE49-F238E27FC236}">
                <a16:creationId xmlns:a16="http://schemas.microsoft.com/office/drawing/2014/main" id="{22E8D228-9043-4A14-86A0-1E3F0ED8D9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79613" y="30686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95EA95B0-6062-4018-97C3-527034736554}"/>
              </a:ext>
            </a:extLst>
          </p:cNvPr>
          <p:cNvSpPr txBox="1">
            <a:spLocks noChangeArrowheads="1"/>
          </p:cNvSpPr>
          <p:nvPr/>
        </p:nvSpPr>
        <p:spPr>
          <a:xfrm>
            <a:off x="349251" y="191522"/>
            <a:ext cx="8532812" cy="680810"/>
          </a:xfrm>
          <a:prstGeom prst="rect">
            <a:avLst/>
          </a:prstGeom>
          <a:noFill/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структуре потребления энергии в МКД доминирует тепловая энергия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B10C122-1DC9-4066-9CBB-6FD558DBBCD1}"/>
              </a:ext>
            </a:extLst>
          </p:cNvPr>
          <p:cNvSpPr/>
          <p:nvPr/>
        </p:nvSpPr>
        <p:spPr>
          <a:xfrm>
            <a:off x="349251" y="5574535"/>
            <a:ext cx="2992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2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расчеты ЦЭНЭФ-</a:t>
            </a:r>
            <a:r>
              <a:rPr lang="en-US" sz="12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ru-RU" sz="12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зданиям г. Тюмени</a:t>
            </a:r>
            <a:endParaRPr lang="en-US" sz="12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0F9BE5-F9A2-450C-90E5-463435620633}"/>
              </a:ext>
            </a:extLst>
          </p:cNvPr>
          <p:cNvSpPr/>
          <p:nvPr/>
        </p:nvSpPr>
        <p:spPr>
          <a:xfrm>
            <a:off x="252561" y="1283465"/>
            <a:ext cx="28763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систем отопления и ГВС, а также оболочки МКД - основной потенциальный источник экономии энергии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84" r="6166"/>
          <a:stretch/>
        </p:blipFill>
        <p:spPr>
          <a:xfrm>
            <a:off x="6229104" y="3629608"/>
            <a:ext cx="2458086" cy="2455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160" y="194478"/>
            <a:ext cx="824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энергоэффективных мероприятий выгодно для собственников помещений в МКД!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160" y="1456347"/>
            <a:ext cx="8035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Снижение затрат собственников МКД на оплату коммунальных услуг; 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Снижение затрат собственников МКД на текущий и капитальный ремонт дома;</a:t>
            </a:r>
            <a:endParaRPr lang="en-US" sz="1800" b="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Государственная поддержка на возмещение части расходов на ЭЭ мероприятия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;</a:t>
            </a:r>
            <a:endParaRPr lang="ru-RU" sz="1800" b="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Продление сроков безаварийной эксплуатации дома;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Повышение уровня комфорта проживания</a:t>
            </a:r>
            <a:r>
              <a:rPr lang="en-US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в доме;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b="0" dirty="0">
                <a:solidFill>
                  <a:schemeClr val="tx2"/>
                </a:solidFill>
                <a:latin typeface="+mn-lt"/>
                <a:cs typeface="Arial" pitchFamily="34" charset="0"/>
              </a:rPr>
              <a:t>Повышение рыночной стоимости квартир.</a:t>
            </a:r>
          </a:p>
        </p:txBody>
      </p:sp>
    </p:spTree>
    <p:extLst>
      <p:ext uri="{BB962C8B-B14F-4D97-AF65-F5344CB8AC3E}">
        <p14:creationId xmlns:p14="http://schemas.microsoft.com/office/powerpoint/2010/main" val="410864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1613" y="135027"/>
            <a:ext cx="82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государственной поддержки на возмещение расходов на ЭЭ мероприятия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41" y="1043859"/>
            <a:ext cx="6958200" cy="76713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&lt;10%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не предоставляется</a:t>
            </a:r>
            <a:endParaRPr lang="ru-RU" sz="14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10%≤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&lt;30%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 (от 2 до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30% и выше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х 4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3"/>
          <p:cNvSpPr/>
          <p:nvPr/>
        </p:nvSpPr>
        <p:spPr>
          <a:xfrm>
            <a:off x="4662626" y="1937750"/>
            <a:ext cx="4273467" cy="168251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ОСНОВНЫЕ ПАРАМЕТРЫ: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Стоимость ремонта 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1 270 000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Показатель экономии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29 %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Размер годовой экономии</a:t>
            </a: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372 000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Размер господдержки: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1 016 000 руб.</a:t>
            </a:r>
          </a:p>
        </p:txBody>
      </p:sp>
      <p:sp>
        <p:nvSpPr>
          <p:cNvPr id="20" name="Прямоугольник 13"/>
          <p:cNvSpPr/>
          <p:nvPr/>
        </p:nvSpPr>
        <p:spPr>
          <a:xfrm>
            <a:off x="300094" y="1927745"/>
            <a:ext cx="4206240" cy="1737360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окон в местах общего пользования с более высоким приведенным сопротивлением теплопередачи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трубопроводов внутридомовой системы отопления в сочетании с тепловой изоляцией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0094" y="3871836"/>
            <a:ext cx="9131896" cy="1984668"/>
            <a:chOff x="302859" y="4252913"/>
            <a:chExt cx="9178920" cy="1984668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626221" y="4252913"/>
              <a:ext cx="5855558" cy="4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056" tIns="152352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372 000 руб. х 3,9* = 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1 450 800 руб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4638320" y="4426339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2088" y="4379454"/>
              <a:ext cx="33732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ПОКАЗАТЕЛЬ ЭКОНОМИИ: 29%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1116" y="4837159"/>
              <a:ext cx="801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sz="18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НО!</a:t>
              </a:r>
              <a:endParaRPr lang="en-US" alt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226" y="5240997"/>
              <a:ext cx="448056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Размер поддержки не может быть больше 80% стоимости капитального ремонта МКД</a:t>
              </a:r>
              <a:endParaRPr lang="en-US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7824" y="5364107"/>
              <a:ext cx="3886028" cy="33855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1 270 000 руб. х 80% = </a:t>
              </a:r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1 016 000 руб</a:t>
              </a:r>
              <a:r>
                <a:rPr lang="ru-RU" altLang="en-US" b="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en-US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>
              <a:off x="4623376" y="5428611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0137" y="5714361"/>
              <a:ext cx="2693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Размер государственной поддержки</a:t>
              </a:r>
              <a:endPara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390473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5161438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2859" y="4254383"/>
              <a:ext cx="8669691" cy="198319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8474A0-5BBE-43CA-829D-94E747EB112E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BFC212-61E3-443D-A722-0BE0D0A0DA76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83210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1613" y="135027"/>
            <a:ext cx="82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государственной поддержки на возмещение расходов на ЭЭ мероприятия</a:t>
            </a: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941" y="1043859"/>
            <a:ext cx="6958200" cy="76713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&lt;10%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не предоставляется</a:t>
            </a:r>
            <a:endParaRPr lang="ru-RU" sz="14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10%≤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&lt;30%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х (от 2 до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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30% и выше </a:t>
            </a:r>
            <a:r>
              <a:rPr lang="ru-RU" sz="1400" b="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поддержка в размере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«экономия» 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(руб.) 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х 4</a:t>
            </a:r>
            <a:endParaRPr lang="en-US" sz="14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3"/>
          <p:cNvSpPr/>
          <p:nvPr/>
        </p:nvSpPr>
        <p:spPr>
          <a:xfrm>
            <a:off x="4662626" y="1937750"/>
            <a:ext cx="4273467" cy="168251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ОСНОВНЫЕ ПАРАМЕТРЫ: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Стоимость ремонта 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11 270 000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Показатель экономии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35 %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Размер годовой экономии</a:t>
            </a: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1 500 000 руб.</a:t>
            </a:r>
          </a:p>
          <a:p>
            <a:pPr algn="just" fontAlgn="auto">
              <a:spcBef>
                <a:spcPts val="4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Размер господдержки: </a:t>
            </a:r>
            <a:r>
              <a:rPr lang="ru-RU" sz="14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5 000 000 руб.</a:t>
            </a:r>
          </a:p>
        </p:txBody>
      </p:sp>
      <p:sp>
        <p:nvSpPr>
          <p:cNvPr id="20" name="Прямоугольник 13"/>
          <p:cNvSpPr/>
          <p:nvPr/>
        </p:nvSpPr>
        <p:spPr>
          <a:xfrm>
            <a:off x="300094" y="1927745"/>
            <a:ext cx="4206240" cy="1107996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МЕРОПРИЯТИЯ: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узлов управления тепловой энергией.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altLang="en-US" sz="1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Утепление фасада.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0094" y="3871836"/>
            <a:ext cx="9131896" cy="1984668"/>
            <a:chOff x="302859" y="4252913"/>
            <a:chExt cx="9178920" cy="1984668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3626221" y="4252913"/>
              <a:ext cx="5855558" cy="400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056" tIns="152352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1 500 000 руб. х 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= 6</a:t>
              </a:r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000 000 руб</a:t>
              </a:r>
              <a:r>
                <a:rPr kumimoji="0" lang="ru-RU" altLang="en-US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4638320" y="4426339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149" y="4379454"/>
              <a:ext cx="34011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ПОКАЗАТЕЛЬ ЭКОНОМИИ: </a:t>
              </a:r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35%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1116" y="4837159"/>
              <a:ext cx="8012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sz="18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НО!</a:t>
              </a:r>
              <a:endParaRPr lang="en-US" alt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9226" y="5240997"/>
              <a:ext cx="448056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Размер поддержки не может быть больше </a:t>
              </a:r>
            </a:p>
            <a:p>
              <a:r>
                <a:rPr lang="ru-RU" altLang="en-US" u="sng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5 млн. руб.</a:t>
              </a:r>
              <a:r>
                <a:rPr lang="ru-RU" altLang="en-US" b="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стоимости капитального ремонта МКД</a:t>
              </a:r>
              <a:endParaRPr lang="en-US" dirty="0"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7824" y="5364107"/>
              <a:ext cx="3886028" cy="33855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altLang="en-US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5 000 000 руб</a:t>
              </a:r>
              <a:r>
                <a:rPr lang="ru-RU" altLang="en-US" b="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ru-RU" altLang="en-US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16200000">
              <a:off x="4623376" y="5428611"/>
              <a:ext cx="361950" cy="209550"/>
            </a:xfrm>
            <a:prstGeom prst="downArrow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0137" y="5714361"/>
              <a:ext cx="2693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buChar char="•"/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Times New Roman" charset="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ru-RU" sz="14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Размер государственной поддержки</a:t>
              </a:r>
              <a:endPara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390473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5161438" y="4944274"/>
              <a:ext cx="281285" cy="224454"/>
            </a:xfrm>
            <a:prstGeom prst="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2859" y="4254383"/>
              <a:ext cx="8669691" cy="1983197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8474A0-5BBE-43CA-829D-94E747EB112E}"/>
              </a:ext>
            </a:extLst>
          </p:cNvPr>
          <p:cNvSpPr txBox="1"/>
          <p:nvPr/>
        </p:nvSpPr>
        <p:spPr>
          <a:xfrm>
            <a:off x="55982" y="6016369"/>
            <a:ext cx="9013371" cy="27699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*мультипликатор рассчитывается по формуле, указанной в  ПП РФ от 11 февраля 2019 г. №114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BFC212-61E3-443D-A722-0BE0D0A0DA76}"/>
              </a:ext>
            </a:extLst>
          </p:cNvPr>
          <p:cNvCxnSpPr/>
          <p:nvPr/>
        </p:nvCxnSpPr>
        <p:spPr bwMode="auto">
          <a:xfrm>
            <a:off x="0" y="5973257"/>
            <a:ext cx="9144000" cy="4311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871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3856" y="115369"/>
            <a:ext cx="9120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Схема подачи заявки и получения средств господдержки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на возмещение расходов на ЭЭ мероприятия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13596"/>
              </p:ext>
            </p:extLst>
          </p:nvPr>
        </p:nvGraphicFramePr>
        <p:xfrm>
          <a:off x="159682" y="814976"/>
          <a:ext cx="8959205" cy="6234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671">
                  <a:extLst>
                    <a:ext uri="{9D8B030D-6E8A-4147-A177-3AD203B41FA5}">
                      <a16:colId xmlns:a16="http://schemas.microsoft.com/office/drawing/2014/main" val="3246928776"/>
                    </a:ext>
                  </a:extLst>
                </a:gridCol>
                <a:gridCol w="2454727">
                  <a:extLst>
                    <a:ext uri="{9D8B030D-6E8A-4147-A177-3AD203B41FA5}">
                      <a16:colId xmlns:a16="http://schemas.microsoft.com/office/drawing/2014/main" val="13214317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val="3720026568"/>
                    </a:ext>
                  </a:extLst>
                </a:gridCol>
                <a:gridCol w="1765455">
                  <a:extLst>
                    <a:ext uri="{9D8B030D-6E8A-4147-A177-3AD203B41FA5}">
                      <a16:colId xmlns:a16="http://schemas.microsoft.com/office/drawing/2014/main" val="1854335010"/>
                    </a:ext>
                  </a:extLst>
                </a:gridCol>
                <a:gridCol w="30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508">
                  <a:extLst>
                    <a:ext uri="{9D8B030D-6E8A-4147-A177-3AD203B41FA5}">
                      <a16:colId xmlns:a16="http://schemas.microsoft.com/office/drawing/2014/main" val="3056695966"/>
                    </a:ext>
                  </a:extLst>
                </a:gridCol>
                <a:gridCol w="123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2159">
                  <a:extLst>
                    <a:ext uri="{9D8B030D-6E8A-4147-A177-3AD203B41FA5}">
                      <a16:colId xmlns:a16="http://schemas.microsoft.com/office/drawing/2014/main" val="3967093370"/>
                    </a:ext>
                  </a:extLst>
                </a:gridCol>
              </a:tblGrid>
              <a:tr h="201023">
                <a:tc gridSpan="9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Подача</a:t>
                      </a:r>
                      <a:r>
                        <a:rPr lang="ru-RU" sz="1200" b="1" baseline="0" dirty="0">
                          <a:solidFill>
                            <a:schemeClr val="bg2"/>
                          </a:solidFill>
                          <a:latin typeface="+mn-lt"/>
                        </a:rPr>
                        <a:t> заявки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75716"/>
                  </a:ext>
                </a:extLst>
              </a:tr>
              <a:tr h="248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1.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3649279"/>
                  </a:ext>
                </a:extLst>
              </a:tr>
              <a:tr h="1084736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Принимают решение об участии в программе господдержки и проведении ЭЭ капремонта, собирают необходимые документы и подают обращение в ОМСУ (или уполномоченный орган)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Формирует и подает заявку в Фонд ЖКХ;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Рассматривает заявки субъектов РФ, заключает договоры с субъектами РФ, резервирует согласованную сумму средств для предоставления государственной поддержки соответствующему субъекту РФ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114386"/>
                  </a:ext>
                </a:extLst>
              </a:tr>
              <a:tr h="290598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работ и подача отчетности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35530"/>
                  </a:ext>
                </a:extLst>
              </a:tr>
              <a:tr h="305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2.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ЖКХ: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620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Проводят ремонтные работы и отправляют  документы, подтверждающие проведение работ до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31 декабря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latin typeface="+mn-lt"/>
                        </a:rPr>
                        <a:t>года подачи заявки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Направляет отчет в Фонд ЖКХ не позднее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 декабря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года подачи заявки документы, подтверждающие проведение работ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Проводит проверку подтверждающих документов  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129032"/>
                  </a:ext>
                </a:extLst>
              </a:tr>
              <a:tr h="179352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Перечисление средств государственной поддержки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45156"/>
                  </a:ext>
                </a:extLst>
              </a:tr>
              <a:tr h="2785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3.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3116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Перечисляет 100% средств господдержки в бюджет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субъекта РФ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Распределяет через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ОМСУ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средства господдержки между МКД</a:t>
                      </a:r>
                    </a:p>
                    <a:p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После получения подтверждения о выделении средств господдержки направляют в ОМСУ: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реквизиты банковского счета;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решение ОСС о капитальном ремонте и порядке использования средств государственной поддержки.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66852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3461657" y="1604865"/>
            <a:ext cx="139959" cy="22393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024049" y="1640191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449388" y="1639676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24049" y="34671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449388" y="34671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024049" y="52652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449388" y="526525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51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89997" y="177673"/>
            <a:ext cx="89640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1. Обратиться в ОМСУ или другой уполномоченный орган (профильное министерство или департамент ЖКХ) за информацией об условиях участия МКД в программе господдержки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280" y="1923142"/>
            <a:ext cx="848543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latin typeface="+mn-lt"/>
              </a:rPr>
              <a:t>Собственникам МКД или лицам, осуществляющим управление МКД (ТСЖ/ЖСК/ЖК или управляющей организации) необходимо узнать:</a:t>
            </a:r>
          </a:p>
          <a:p>
            <a:endParaRPr lang="en-US" sz="1800" b="1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соответствует ли МКД установленным требованиям для предоставления государственной поддержки;</a:t>
            </a:r>
            <a:endParaRPr lang="en-US" sz="1800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о форме и сроках подачи обращения на получение финансовой поддержки в ОМСУ или другом уполномоченном органе, а также о перечне необходимых документов</a:t>
            </a:r>
            <a:r>
              <a:rPr lang="ru-RU" sz="1800" i="1" dirty="0">
                <a:latin typeface="+mn-lt"/>
              </a:rPr>
              <a:t>.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576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9283" y="1585289"/>
            <a:ext cx="84854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chemeClr val="tx2"/>
                </a:solidFill>
              </a:rPr>
              <a:t>Расчеты проводятся с помощью «Помощник ЭКР» (калькулятор энергоэффективности):</a:t>
            </a:r>
          </a:p>
          <a:p>
            <a:pPr>
              <a:buClr>
                <a:schemeClr val="bg2"/>
              </a:buClr>
              <a:buSzPct val="110000"/>
            </a:pPr>
            <a:r>
              <a:rPr lang="ru-RU" dirty="0">
                <a:solidFill>
                  <a:schemeClr val="tx2"/>
                </a:solidFill>
              </a:rPr>
              <a:t>«Помощник ЭКР» размещен на сайте Фонда ЖКХ. С ним можно ознакомиться перейдя по ссылке: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http://fondgkh.ru/finances/documents/pomoshhnik-ekr/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 marL="342900" indent="-342900" fontAlgn="ctr">
              <a:spcAft>
                <a:spcPts val="6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ru-RU" b="1" dirty="0"/>
              <a:t>Для оценки потенциала энергоэффективности </a:t>
            </a:r>
            <a:r>
              <a:rPr lang="ru-RU" dirty="0"/>
              <a:t>капитального ремонта в Помощник ЭКР необходимо внести данные о МКД:</a:t>
            </a:r>
            <a:endParaRPr lang="en-US" dirty="0"/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объемно-планировочные;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характеристики инженерных систем;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данные тепло- и электропотребления.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342900" indent="-342900" fontAlgn="ctr">
              <a:spcAft>
                <a:spcPts val="6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ru-RU" b="1" dirty="0"/>
              <a:t>После ввода данных Помощник ЭКР:</a:t>
            </a:r>
            <a:endParaRPr lang="en-US" b="1" dirty="0"/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предложит выбрать применимые на конкретном доме энергоэффективные мероприятия;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позволит спрогнозировать эффект от их применения;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marL="742950" lvl="1" indent="-285750" fontAlgn="ctr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  <a:ea typeface="ＭＳ Ｐゴシック" charset="0"/>
              </a:rPr>
              <a:t>позволит рассчитать размер финансовой поддержки.</a:t>
            </a:r>
            <a:endParaRPr lang="en-US" b="0" dirty="0">
              <a:solidFill>
                <a:schemeClr val="tx2"/>
              </a:solidFill>
              <a:latin typeface="+mn-lt"/>
              <a:ea typeface="ＭＳ Ｐゴシック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79994" y="203343"/>
            <a:ext cx="8964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2. Рассчитать показатель экономии расходов на оплату коммунальных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4211704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«Помощник энергоэффективного капремонта»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784" y="5557228"/>
            <a:ext cx="84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Подробнее о «Помощнике ЭКР» – в презентации «Подготовка перечня энергоэффективных мероприятий…», а также в </a:t>
            </a:r>
            <a:r>
              <a:rPr lang="ru-RU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видеоинструкции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на сайте Фонда ЖКХ</a:t>
            </a:r>
            <a:endParaRPr lang="ru-RU" sz="1400" b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5E2F5C-5642-4B09-AAEF-BA881DF4E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3222"/>
            <a:ext cx="9144000" cy="42715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A1C8AD-0C78-4DF5-890B-B2916B36DB70}"/>
              </a:ext>
            </a:extLst>
          </p:cNvPr>
          <p:cNvSpPr/>
          <p:nvPr/>
        </p:nvSpPr>
        <p:spPr>
          <a:xfrm>
            <a:off x="1617728" y="6011446"/>
            <a:ext cx="5732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http://fondgkh.ru/finances/documents/pomoshhnik-ekr/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436954D-58B1-4EDE-994B-BDF8EDC7D5EB}"/>
              </a:ext>
            </a:extLst>
          </p:cNvPr>
          <p:cNvSpPr/>
          <p:nvPr/>
        </p:nvSpPr>
        <p:spPr bwMode="auto">
          <a:xfrm>
            <a:off x="4090151" y="3944270"/>
            <a:ext cx="3519376" cy="20013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242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Экспресс-оценка потенциала экономии с использованием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«Помощника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капремонта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ЭКР)»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B3EA2-E91C-4F56-B9D0-A5E3A43E1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6" y="1221144"/>
            <a:ext cx="7769090" cy="5146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4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7515" y="2866248"/>
            <a:ext cx="823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Общая информация о государственной поддержке капитального ремонта МКД</a:t>
            </a:r>
            <a:endParaRPr lang="en-US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05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083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результатам экспресс-оценки 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«Помощника ЭКР»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8238A-1329-4C6F-977A-BD877860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722" y="1313185"/>
            <a:ext cx="6952143" cy="5459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697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36774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3. Собрать необходимый пакет документов и предоставить в ОМСУ/уполномоченный орган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857" y="635080"/>
            <a:ext cx="848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bg2"/>
              </a:buClr>
            </a:pPr>
            <a:endParaRPr lang="ru-RU" sz="1400" dirty="0">
              <a:latin typeface="+mn-lt"/>
            </a:endParaRP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ru-RU" sz="1800" b="1" dirty="0">
                <a:latin typeface="+mn-lt"/>
              </a:rPr>
              <a:t>Минимальный пакет документов*:</a:t>
            </a:r>
          </a:p>
        </p:txBody>
      </p:sp>
      <p:pic>
        <p:nvPicPr>
          <p:cNvPr id="3" name="Picture 2" descr="... необходимо собрать &lt;strong&gt;пакет документов&lt;/strong&g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7" y="1576853"/>
            <a:ext cx="2438400" cy="1624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8994" y="1517517"/>
            <a:ext cx="650514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</a:rPr>
              <a:t>обращение</a:t>
            </a:r>
            <a:r>
              <a:rPr lang="ru-RU" b="0" dirty="0">
                <a:solidFill>
                  <a:schemeClr val="tx2"/>
                </a:solidFill>
                <a:latin typeface="+mn-lt"/>
              </a:rPr>
              <a:t> на участие в программе государственной финансовой поддержки;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протокол с решением общего собрания собственников МКД </a:t>
            </a:r>
            <a:r>
              <a:rPr lang="ru-RU" b="0" dirty="0">
                <a:solidFill>
                  <a:srgbClr val="FF0000"/>
                </a:solidFill>
                <a:latin typeface="+mn-lt"/>
              </a:rPr>
              <a:t>о проведении капитального ремонта общего имущества в МКД и порядке использования средств государственной поддержки</a:t>
            </a:r>
            <a:r>
              <a:rPr lang="ru-RU" b="0" dirty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800100" lvl="1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+mn-lt"/>
              </a:rPr>
              <a:t>документы с расчетами, содержащие: </a:t>
            </a:r>
          </a:p>
          <a:p>
            <a:pPr marL="1257300" lvl="2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значения показателей экономии расходов на коммунальные ресурсы (не менее 10%);</a:t>
            </a:r>
          </a:p>
          <a:p>
            <a:pPr marL="1257300" lvl="2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расчет платы за коммунальные услуги на сновании приборов учета  за 12 месяцев непрерывно, взятых за трехлетний период до даты подачи заявки;</a:t>
            </a:r>
          </a:p>
          <a:p>
            <a:pPr marL="1257300" lvl="2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плановый размер расходов на оплату коммунальных ресурсов после проведения капитального ремонта общего имущества в многоквартирном доме, рассчитанный в соответствии с Методикой.</a:t>
            </a:r>
          </a:p>
          <a:p>
            <a:pPr marL="1257300" lvl="2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ru-RU" b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7" name="AutoShape 36">
            <a:extLst>
              <a:ext uri="{FF2B5EF4-FFF2-40B4-BE49-F238E27FC236}">
                <a16:creationId xmlns:a16="http://schemas.microsoft.com/office/drawing/2014/main" id="{AAA69AEA-A72A-4072-ABE0-7EC2D05F84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719520"/>
            <a:ext cx="905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8" name="TextBox 169">
            <a:extLst>
              <a:ext uri="{FF2B5EF4-FFF2-40B4-BE49-F238E27FC236}">
                <a16:creationId xmlns:a16="http://schemas.microsoft.com/office/drawing/2014/main" id="{866E45D9-2885-4576-9716-F6EF0CCED8EC}"/>
              </a:ext>
            </a:extLst>
          </p:cNvPr>
          <p:cNvSpPr txBox="1"/>
          <p:nvPr/>
        </p:nvSpPr>
        <p:spPr>
          <a:xfrm>
            <a:off x="0" y="5699700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*Перечень документов и порядок может быть уточнен региональным НПА о распределении бюджетной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597532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23934" y="154475"/>
            <a:ext cx="8920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4. На общем собрании собственников помещений в МКД принять решения, необходимые для участия в программе господдержки, включая: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0037" y="4907515"/>
            <a:ext cx="734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Протокол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общего собрания собственников помещений в МКД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*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с решениями, принятыми не менее чем 2/3 голосов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6CF8EC-A209-44E2-B434-84AACA383E23}"/>
              </a:ext>
            </a:extLst>
          </p:cNvPr>
          <p:cNvGrpSpPr/>
          <p:nvPr/>
        </p:nvGrpSpPr>
        <p:grpSpPr>
          <a:xfrm>
            <a:off x="1282135" y="1456553"/>
            <a:ext cx="6471615" cy="3349582"/>
            <a:chOff x="1282135" y="1456553"/>
            <a:chExt cx="6471615" cy="3349582"/>
          </a:xfrm>
        </p:grpSpPr>
        <p:sp>
          <p:nvSpPr>
            <p:cNvPr id="5" name="Rectangle 4"/>
            <p:cNvSpPr/>
            <p:nvPr/>
          </p:nvSpPr>
          <p:spPr bwMode="auto">
            <a:xfrm>
              <a:off x="4753762" y="2107248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998589" y="2107248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885" y="2332152"/>
              <a:ext cx="19886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Решения о проведении капитального ремонта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9061" y="2266212"/>
              <a:ext cx="2124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Решение о </a:t>
              </a:r>
              <a:r>
                <a:rPr lang="ru-RU" b="0" kern="0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порядке использования средств господдержки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11000" y="2572291"/>
              <a:ext cx="413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+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53762" y="1706807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43440" y="1739658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26687" y="1739658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98589" y="1706807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93739" y="1739658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282135" y="1456553"/>
              <a:ext cx="6471615" cy="25988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21" name="Flowchart: Merge 20"/>
            <p:cNvSpPr/>
            <p:nvPr/>
          </p:nvSpPr>
          <p:spPr bwMode="auto">
            <a:xfrm>
              <a:off x="1282135" y="4055374"/>
              <a:ext cx="6471615" cy="750761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51DAFB-63CD-434D-8D9A-3970B065DFAB}"/>
              </a:ext>
            </a:extLst>
          </p:cNvPr>
          <p:cNvCxnSpPr/>
          <p:nvPr/>
        </p:nvCxnSpPr>
        <p:spPr bwMode="auto">
          <a:xfrm>
            <a:off x="45720" y="5608948"/>
            <a:ext cx="905256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9D6519-BDE8-4F36-A45C-C595069F1554}"/>
              </a:ext>
            </a:extLst>
          </p:cNvPr>
          <p:cNvSpPr txBox="1"/>
          <p:nvPr/>
        </p:nvSpPr>
        <p:spPr>
          <a:xfrm>
            <a:off x="71471" y="5687265"/>
            <a:ext cx="7988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2"/>
                </a:solidFill>
                <a:latin typeface="+mn-lt"/>
              </a:rPr>
              <a:t>*</a:t>
            </a:r>
            <a:r>
              <a:rPr lang="ru-RU" sz="1200" b="0" dirty="0">
                <a:solidFill>
                  <a:schemeClr val="tx2"/>
                </a:solidFill>
                <a:latin typeface="+mn-lt"/>
              </a:rPr>
              <a:t>Примерная форма Протоколов ОСС и документов для проведения ОСС размещена: </a:t>
            </a:r>
            <a:r>
              <a:rPr lang="ru-RU" sz="1200" dirty="0">
                <a:solidFill>
                  <a:srgbClr val="FF0000"/>
                </a:solidFill>
                <a:latin typeface="+mn-lt"/>
              </a:rPr>
              <a:t>ХХХ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582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390" y="185979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Решения о проведении капитального ремонта общего имущества в МКД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90" y="1351508"/>
            <a:ext cx="8264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капитального ремонта общего имущества в многоквартирном доме: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перечне услуг и (или) работ по капитальному ремонту, включая работы по ЭЭ.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смете расходов на капитальный ремонт, планируемой стоимости работ и услуг по капитальному ремонту (включая работы по ЭЭ).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сроках проведения капитального ремонта.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источниках финансирования капитального ремонта.</a:t>
            </a:r>
          </a:p>
          <a:p>
            <a:pPr marL="985838" indent="-28575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лице, уполномоченном от имени всех собственников помещений в многоквартирном доме участвовать в приемке оказанных услуг и (или) выполненных работ по капитальному ремонту, в том числе подписывать соответствующие акты.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arenR" startAt="2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значения показателя экономии, который планируется достичь после выполнения работ капитальному ремонту.</a:t>
            </a:r>
          </a:p>
        </p:txBody>
      </p:sp>
    </p:spTree>
    <p:extLst>
      <p:ext uri="{BB962C8B-B14F-4D97-AF65-F5344CB8AC3E}">
        <p14:creationId xmlns:p14="http://schemas.microsoft.com/office/powerpoint/2010/main" val="46868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788" y="1300050"/>
            <a:ext cx="7886825" cy="265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в программе финансовой поддержки;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Целях, на которые берется поддержка;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Счетах для перечисления средств поддержки;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Лице, уполномоченном собственниками МКД на подготовку и подачу обращения на получение поддержки. 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90" y="149853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Решение о порядке использования средств господдержки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569506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17896"/>
            <a:ext cx="867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5. Провести капитальный ремонт и направить отчет в ОМСУ/уполномоченный орган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283" y="1849574"/>
            <a:ext cx="84854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ru-RU" dirty="0">
                <a:solidFill>
                  <a:schemeClr val="tx2"/>
                </a:solidFill>
                <a:latin typeface="+mn-lt"/>
              </a:rPr>
              <a:t>Необходимо представить в ОМСУ или другой уполномоченный орган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не позднее 31 декабря года подачи заявки </a:t>
            </a:r>
            <a:r>
              <a:rPr lang="ru-RU" dirty="0">
                <a:latin typeface="Arial"/>
              </a:rPr>
              <a:t>(лучше подать отчет заблаговременно, с точным срокам подачи отчетности можно ознакомиться в ОМСУ или другом уполномоченном органе)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документы*, подтверждающие: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выполнение работ и (или) услуг по капитальному ремонту МКД: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договор с подрядчиками на проведение работ по капитальному ремонту, в соответствии с перечнем работ, принятым на ОСС. 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форма КС-2 «Акт о приемке выполненных работ»; форма КС-3 «Справка о стоимости выполненных работ и затрат».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" name="AutoShape 36">
            <a:extLst>
              <a:ext uri="{FF2B5EF4-FFF2-40B4-BE49-F238E27FC236}">
                <a16:creationId xmlns:a16="http://schemas.microsoft.com/office/drawing/2014/main" id="{3C8A1122-021E-41CB-8D52-6DF31D455D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618381"/>
            <a:ext cx="905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7" name="TextBox 169">
            <a:extLst>
              <a:ext uri="{FF2B5EF4-FFF2-40B4-BE49-F238E27FC236}">
                <a16:creationId xmlns:a16="http://schemas.microsoft.com/office/drawing/2014/main" id="{687FEBE9-F143-431C-82E1-FCEF38443C31}"/>
              </a:ext>
            </a:extLst>
          </p:cNvPr>
          <p:cNvSpPr txBox="1"/>
          <p:nvPr/>
        </p:nvSpPr>
        <p:spPr>
          <a:xfrm>
            <a:off x="0" y="5598561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*Перечень документов и порядок может быть уточнен региональным НПА о распределении бюджетной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113975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8923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6. Получить средства господдержки на возмещение части расходов на ЭЭ мероприятия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184" y="2002286"/>
            <a:ext cx="8058937" cy="317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течение </a:t>
            </a:r>
            <a:r>
              <a:rPr lang="ru-RU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 рабочих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дней после получения уведомления от ОМСУ о выделении субсидии, ТСЖ/ЖСК/ЖК или управляющая организация должны направить в ОМСУ: 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реквизиты банковского счета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перечисления средств финансовой поддержки </a:t>
            </a:r>
            <a:r>
              <a:rPr lang="ru-RU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(в соответствии с решением общего собрания собственников)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решение общего собрания собственников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капитальном ремонте и порядке использования средств государственной поддержки;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b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документов ОМСУ в течение </a:t>
            </a:r>
            <a:r>
              <a:rPr lang="ru-RU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рабочих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дней перечисляет средства</a:t>
            </a:r>
            <a:r>
              <a:rPr lang="ru-RU" b="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поддержки на указанные счета.</a:t>
            </a:r>
          </a:p>
        </p:txBody>
      </p:sp>
    </p:spTree>
    <p:extLst>
      <p:ext uri="{BB962C8B-B14F-4D97-AF65-F5344CB8AC3E}">
        <p14:creationId xmlns:p14="http://schemas.microsoft.com/office/powerpoint/2010/main" val="806613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364442" y="4706751"/>
            <a:ext cx="3266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</a:rPr>
              <a:t>Рассчитать показатель экономии расходов на оплату коммунальных ресурсов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168640" y="3980297"/>
            <a:ext cx="55004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14816" y="279455"/>
            <a:ext cx="902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Действия собственников для получения господдержки на возмещение расходов на ЭЭ мероприятия (1)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2391994" y="2719822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461271" y="2730195"/>
            <a:ext cx="1628701" cy="870159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047" y="2998295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24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41715" y="1585322"/>
            <a:ext cx="29923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Получить информацию об условиях участия МКД в программе господдержки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304122" y="1711428"/>
            <a:ext cx="0" cy="5486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119818" y="1991662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120226" y="1992272"/>
            <a:ext cx="0" cy="7315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81003" y="3980297"/>
            <a:ext cx="758820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81003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543609" y="1574327"/>
            <a:ext cx="4460132" cy="4233693"/>
            <a:chOff x="4543609" y="1574327"/>
            <a:chExt cx="4460132" cy="4233693"/>
          </a:xfrm>
        </p:grpSpPr>
        <p:sp>
          <p:nvSpPr>
            <p:cNvPr id="7" name="Chevron 6"/>
            <p:cNvSpPr/>
            <p:nvPr/>
          </p:nvSpPr>
          <p:spPr bwMode="auto">
            <a:xfrm>
              <a:off x="4543609" y="2719200"/>
              <a:ext cx="1828800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6266" y="2997673"/>
              <a:ext cx="467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333793" y="1989023"/>
              <a:ext cx="17790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5328105" y="1987373"/>
              <a:ext cx="0" cy="7315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5512001" y="1574327"/>
              <a:ext cx="0" cy="8309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6393675" y="4730802"/>
              <a:ext cx="261006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ОСС: принять решения, необходимые для участия в программе господдержки</a:t>
              </a:r>
              <a:endParaRPr lang="en-US" dirty="0">
                <a:solidFill>
                  <a:schemeClr val="tx2"/>
                </a:solidFill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V="1">
            <a:off x="3240850" y="3575434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214989" y="4575644"/>
            <a:ext cx="0" cy="69376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213565" y="5269411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213565" y="4573186"/>
            <a:ext cx="202342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398237" y="4811020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Chevron 33"/>
          <p:cNvSpPr/>
          <p:nvPr/>
        </p:nvSpPr>
        <p:spPr bwMode="auto">
          <a:xfrm>
            <a:off x="6648198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6956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4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607532" y="1423782"/>
            <a:ext cx="2461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Собрать и передать необходимый пакет документов для подачи обращения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6204487" y="4579458"/>
            <a:ext cx="0" cy="69874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200523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380509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449547" y="3583635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204487" y="4578479"/>
            <a:ext cx="12472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383601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8028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508" y="155846"/>
            <a:ext cx="902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Действия собственников для получения господдержки на возмещение расходов на ЭЭ мероприятия (2)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76AE40-46EE-4D10-8B72-7B1B06EFC5E7}"/>
              </a:ext>
            </a:extLst>
          </p:cNvPr>
          <p:cNvGrpSpPr/>
          <p:nvPr/>
        </p:nvGrpSpPr>
        <p:grpSpPr>
          <a:xfrm>
            <a:off x="320889" y="986843"/>
            <a:ext cx="8757455" cy="3850426"/>
            <a:chOff x="245377" y="1781186"/>
            <a:chExt cx="8757455" cy="3850426"/>
          </a:xfrm>
        </p:grpSpPr>
        <p:cxnSp>
          <p:nvCxnSpPr>
            <p:cNvPr id="4" name="Straight Connector 3"/>
            <p:cNvCxnSpPr/>
            <p:nvPr/>
          </p:nvCxnSpPr>
          <p:spPr bwMode="auto">
            <a:xfrm flipH="1" flipV="1">
              <a:off x="5383884" y="2576324"/>
              <a:ext cx="0" cy="13716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7" name="Chevron 6"/>
            <p:cNvSpPr/>
            <p:nvPr/>
          </p:nvSpPr>
          <p:spPr bwMode="auto">
            <a:xfrm>
              <a:off x="5937937" y="2668566"/>
              <a:ext cx="2327872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Trebuchet MS" pitchFamily="34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9819" y="2931102"/>
              <a:ext cx="3962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6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696609" y="2668566"/>
              <a:ext cx="2337260" cy="853440"/>
              <a:chOff x="3512878" y="2699941"/>
              <a:chExt cx="1828800" cy="853440"/>
            </a:xfrm>
          </p:grpSpPr>
          <p:sp>
            <p:nvSpPr>
              <p:cNvPr id="2" name="Chevron 1"/>
              <p:cNvSpPr/>
              <p:nvPr/>
            </p:nvSpPr>
            <p:spPr bwMode="auto">
              <a:xfrm>
                <a:off x="3512878" y="2699941"/>
                <a:ext cx="1828800" cy="853440"/>
              </a:xfrm>
              <a:prstGeom prst="chevron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lvl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Trebuchet MS" pitchFamily="34" charset="0"/>
                  <a:ea typeface="ＭＳ Ｐゴシック" charset="0"/>
                  <a:cs typeface="Times New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65757" y="2957384"/>
                <a:ext cx="4673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1F43"/>
                    </a:solidFill>
                    <a:effectLst/>
                    <a:uLnTx/>
                    <a:uFillTx/>
                    <a:latin typeface="Arial" pitchFamily="34" charset="0"/>
                    <a:ea typeface="ＭＳ Ｐゴシック" charset="0"/>
                    <a:cs typeface="Arial" pitchFamily="34" charset="0"/>
                  </a:rPr>
                  <a:t>5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349741" y="4554394"/>
              <a:ext cx="265309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>
                <a:defRPr/>
              </a:pPr>
              <a:r>
                <a: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Направить в ОМСУ необходимые документы и получить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средства господдержки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566715" y="4017464"/>
              <a:ext cx="605671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224087" y="1781186"/>
              <a:ext cx="2432943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ОМСУ уведомляет о выделении средств господдержки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847109" y="3963612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21F43"/>
                </a:buClr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303399" y="3948884"/>
              <a:ext cx="137160" cy="1371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21F43"/>
                </a:buClr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274445" y="4017464"/>
              <a:ext cx="15544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911527" y="3514349"/>
              <a:ext cx="0" cy="914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6094641" y="4448762"/>
              <a:ext cx="0" cy="72145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098573" y="4448762"/>
              <a:ext cx="9347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6269393" y="4711986"/>
              <a:ext cx="0" cy="87525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094641" y="5170214"/>
              <a:ext cx="17790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6964713" y="3948884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21F43"/>
                </a:buClr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V="1">
              <a:off x="7036668" y="3544702"/>
              <a:ext cx="0" cy="9144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254902" y="4427325"/>
              <a:ext cx="26517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254902" y="4430528"/>
              <a:ext cx="0" cy="5486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245377" y="4979168"/>
              <a:ext cx="32004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559491" y="4591772"/>
              <a:ext cx="0" cy="10058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8331AA42-B415-4E60-8C4A-89A93C277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022" y="4641452"/>
              <a:ext cx="26164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charset="0"/>
                  <a:cs typeface="Arial" pitchFamily="34" charset="0"/>
                </a:rPr>
                <a:t>Провести капитальный ремонт и направить отчет в ОМСУ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885DC37-A115-42BC-AC22-260F5CB80165}"/>
                </a:ext>
              </a:extLst>
            </p:cNvPr>
            <p:cNvGrpSpPr/>
            <p:nvPr/>
          </p:nvGrpSpPr>
          <p:grpSpPr>
            <a:xfrm>
              <a:off x="3240323" y="3922172"/>
              <a:ext cx="2488558" cy="1649141"/>
              <a:chOff x="3421687" y="3948884"/>
              <a:chExt cx="2488558" cy="1491575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8DE2651-E44C-4CEE-9987-9A1C8C3AEC98}"/>
                  </a:ext>
                </a:extLst>
              </p:cNvPr>
              <p:cNvCxnSpPr/>
              <p:nvPr/>
            </p:nvCxnSpPr>
            <p:spPr bwMode="auto">
              <a:xfrm flipV="1">
                <a:off x="3421687" y="4617499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CEBC0D7-702A-41E8-B74C-452773F64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264" y="394888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21F43"/>
                  </a:buClr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21F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08A3292-462F-4EBA-910C-A452C0E91379}"/>
                  </a:ext>
                </a:extLst>
              </p:cNvPr>
              <p:cNvCxnSpPr/>
              <p:nvPr/>
            </p:nvCxnSpPr>
            <p:spPr bwMode="auto">
              <a:xfrm flipH="1">
                <a:off x="3421687" y="4997579"/>
                <a:ext cx="3657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4C58B56-6688-4B50-8E2C-5F23FFDBBF32}"/>
                  </a:ext>
                </a:extLst>
              </p:cNvPr>
              <p:cNvCxnSpPr/>
              <p:nvPr/>
            </p:nvCxnSpPr>
            <p:spPr bwMode="auto">
              <a:xfrm flipV="1">
                <a:off x="4813844" y="4086044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205C44B-CC19-4618-9B5D-2867C85DE800}"/>
                  </a:ext>
                </a:extLst>
              </p:cNvPr>
              <p:cNvSpPr/>
              <p:nvPr/>
            </p:nvSpPr>
            <p:spPr>
              <a:xfrm>
                <a:off x="3787447" y="4623831"/>
                <a:ext cx="2122798" cy="751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Заблаговременно до 31 декабря года подачи заявки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C36DFF8-A60E-4227-809C-AEF2D2DE3ABD}"/>
              </a:ext>
            </a:extLst>
          </p:cNvPr>
          <p:cNvSpPr/>
          <p:nvPr/>
        </p:nvSpPr>
        <p:spPr>
          <a:xfrm>
            <a:off x="320889" y="5038730"/>
            <a:ext cx="84201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bg2"/>
              </a:buClr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ВАЖНО: Региональным законодательством может быть установлен более ранний срок подачи отчета о проведении работ. Если такой срок не установлен, отчет в любом случае необходимо подать заблаговременно, так как 31 декабря года подачи заявки – крайний срок для подачи отчетности от субъекта РФ в Фонд ЖКХ.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B83AC1-C833-48EF-A6C7-5CFF677EF4B6}"/>
              </a:ext>
            </a:extLst>
          </p:cNvPr>
          <p:cNvCxnSpPr/>
          <p:nvPr/>
        </p:nvCxnSpPr>
        <p:spPr bwMode="auto">
          <a:xfrm flipH="1" flipV="1">
            <a:off x="4732286" y="4705073"/>
            <a:ext cx="0" cy="3657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75718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329" y="2648173"/>
            <a:ext cx="78624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1200"/>
              </a:spcBef>
              <a:buClr>
                <a:srgbClr val="00B0F0"/>
              </a:buClr>
            </a:pPr>
            <a:r>
              <a:rPr lang="ru-RU" sz="2000" b="1" i="1" dirty="0">
                <a:solidFill>
                  <a:schemeClr val="tx2"/>
                </a:solidFill>
                <a:ea typeface="ＭＳ Ｐゴシック" charset="0"/>
              </a:rPr>
              <a:t>3. Возмещение процентов по кредиту на капитальный ремонт МКД</a:t>
            </a:r>
          </a:p>
          <a:p>
            <a:pPr algn="ctr">
              <a:spcBef>
                <a:spcPts val="1200"/>
              </a:spcBef>
              <a:buClr>
                <a:srgbClr val="00B0F0"/>
              </a:buClr>
            </a:pPr>
            <a:endParaRPr lang="ru-RU" sz="2000" b="1" i="1" dirty="0">
              <a:solidFill>
                <a:srgbClr val="FFC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0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 bwMode="auto">
          <a:xfrm>
            <a:off x="509982" y="1274976"/>
            <a:ext cx="5486400" cy="1188720"/>
          </a:xfrm>
          <a:prstGeom prst="homePlat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solidFill>
                  <a:schemeClr val="tx2"/>
                </a:solidFill>
              </a:rPr>
              <a:t>Финансовая поддержка субъектам РФ на проведение капитального ремонта МКД предоставляется за счет средств Фонда ЖКХ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9" name="Pentagon 8"/>
          <p:cNvSpPr/>
          <p:nvPr/>
        </p:nvSpPr>
        <p:spPr bwMode="auto">
          <a:xfrm flipH="1">
            <a:off x="3129801" y="2591573"/>
            <a:ext cx="5486400" cy="118872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ru-RU" sz="1800" dirty="0">
                <a:solidFill>
                  <a:schemeClr val="tx2"/>
                </a:solidFill>
              </a:rPr>
              <a:t>Субъект РФ принимает решение о включении МКД в заявку на получение финансовой поддержки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Pentagon 5"/>
          <p:cNvSpPr/>
          <p:nvPr/>
        </p:nvSpPr>
        <p:spPr bwMode="auto">
          <a:xfrm>
            <a:off x="509982" y="3908170"/>
            <a:ext cx="5486400" cy="11887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</a:rPr>
              <a:t>Объем финансовой поддержки резервируется за каждым субъектом РФ в соответствии с предоставленной заявкой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24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1" y="239763"/>
            <a:ext cx="8209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chemeClr val="tx2"/>
                </a:solidFill>
                <a:latin typeface="+mn-lt"/>
              </a:rPr>
              <a:t>Преимущества капитального ремонта в кредит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 descr="Pour les crédits à taux variables , il faut bien regarder comment s ..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11399" r="6419" b="10700"/>
          <a:stretch/>
        </p:blipFill>
        <p:spPr>
          <a:xfrm>
            <a:off x="6270172" y="4760500"/>
            <a:ext cx="2715208" cy="1971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811" y="1115137"/>
            <a:ext cx="78624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/>
              <a:t>Возможность </a:t>
            </a:r>
            <a:r>
              <a:rPr lang="ru-RU" sz="1800" b="1" u="sng" dirty="0">
                <a:solidFill>
                  <a:srgbClr val="00B050"/>
                </a:solidFill>
              </a:rPr>
              <a:t>провести ремонт «здесь и сейчас»</a:t>
            </a:r>
            <a:r>
              <a:rPr lang="ru-RU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/>
              <a:t>и не ждать, когда накопится необходимая сумма;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/>
              <a:t>Возможность </a:t>
            </a:r>
            <a:r>
              <a:rPr lang="ru-RU" sz="1800" b="1" u="sng" dirty="0">
                <a:solidFill>
                  <a:srgbClr val="00B050"/>
                </a:solidFill>
              </a:rPr>
              <a:t>профинансировать работы в объёме большем</a:t>
            </a:r>
            <a:r>
              <a:rPr lang="ru-RU" sz="1800" dirty="0"/>
              <a:t>, чем накоплено на специальном счете;</a:t>
            </a:r>
            <a:endParaRPr lang="en-US" sz="1800" dirty="0"/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b="1" u="sng" dirty="0">
                <a:solidFill>
                  <a:srgbClr val="00B050"/>
                </a:solidFill>
              </a:rPr>
              <a:t>Защита накопленных средств</a:t>
            </a: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dirty="0"/>
              <a:t>от инфляции;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Tx/>
              <a:buAutoNum type="arabicParenR"/>
            </a:pP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b="1" u="sng" dirty="0">
                <a:solidFill>
                  <a:srgbClr val="00B050"/>
                </a:solidFill>
              </a:rPr>
              <a:t>Не </a:t>
            </a:r>
            <a:r>
              <a:rPr lang="ru-RU" sz="1800" b="1" u="sng" kern="0" dirty="0">
                <a:solidFill>
                  <a:srgbClr val="00B050"/>
                </a:solidFill>
              </a:rPr>
              <a:t>требуется</a:t>
            </a:r>
            <a:r>
              <a:rPr lang="ru-RU" sz="1800" b="1" u="sng" dirty="0">
                <a:solidFill>
                  <a:srgbClr val="00B050"/>
                </a:solidFill>
              </a:rPr>
              <a:t> дополнительных взносов</a:t>
            </a: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dirty="0"/>
              <a:t>собственников МКД, так как основным источником погашения кредита являются ежемесячные взносы на капитальный ремонт;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10000"/>
              <a:buFontTx/>
              <a:buAutoNum type="arabicParenR"/>
            </a:pPr>
            <a:r>
              <a:rPr lang="ru-RU" sz="1800" dirty="0"/>
              <a:t>Государственная поддержка в виде </a:t>
            </a:r>
            <a:r>
              <a:rPr lang="ru-RU" sz="1800" b="1" u="sng" dirty="0">
                <a:solidFill>
                  <a:srgbClr val="00B050"/>
                </a:solidFill>
              </a:rPr>
              <a:t>субсидирования</a:t>
            </a:r>
            <a:r>
              <a:rPr lang="ru-RU" sz="1800" dirty="0"/>
              <a:t> части </a:t>
            </a:r>
            <a:r>
              <a:rPr lang="ru-RU" sz="1800" b="1" u="sng" dirty="0">
                <a:solidFill>
                  <a:srgbClr val="00B050"/>
                </a:solidFill>
              </a:rPr>
              <a:t>процентной ставки</a:t>
            </a:r>
            <a:r>
              <a:rPr lang="ru-RU" sz="1800" dirty="0">
                <a:solidFill>
                  <a:schemeClr val="bg2"/>
                </a:solidFill>
              </a:rPr>
              <a:t> </a:t>
            </a:r>
            <a:r>
              <a:rPr lang="ru-RU" sz="1800" dirty="0"/>
              <a:t>по кредиту.</a:t>
            </a:r>
          </a:p>
        </p:txBody>
      </p:sp>
    </p:spTree>
    <p:extLst>
      <p:ext uri="{BB962C8B-B14F-4D97-AF65-F5344CB8AC3E}">
        <p14:creationId xmlns:p14="http://schemas.microsoft.com/office/powerpoint/2010/main" val="2711655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66505" y="320749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Взять кредит на капитальный ремонт. Это возможно, если ваш МКД: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3304" y="2526876"/>
            <a:ext cx="78624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42900" indent="-342900">
              <a:spcBef>
                <a:spcPts val="1200"/>
              </a:spcBef>
              <a:buClr>
                <a:srgbClr val="00B0F0"/>
              </a:buClr>
              <a:buFontTx/>
              <a:buAutoNum type="arabicParenR"/>
            </a:pPr>
            <a:r>
              <a:rPr lang="ru-RU" sz="1800" dirty="0"/>
              <a:t>накапливает средства на капитальный ремонт дома на специальном счете в банке;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AutoNum type="arabicParenR"/>
            </a:pPr>
            <a:r>
              <a:rPr lang="ru-RU" sz="1800" dirty="0"/>
              <a:t>управляется ТСЖ/ЖСК/ЖК или управляющей организацией;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AutoNum type="arabicParenR"/>
            </a:pPr>
            <a:r>
              <a:rPr lang="ru-RU" sz="1800" dirty="0"/>
              <a:t>заемщиком по кредиту является</a:t>
            </a:r>
            <a:r>
              <a:rPr lang="en-US" sz="1800" dirty="0"/>
              <a:t> </a:t>
            </a:r>
            <a:r>
              <a:rPr lang="ru-RU" sz="1800" dirty="0"/>
              <a:t>владелец специального счета</a:t>
            </a:r>
            <a:r>
              <a:rPr lang="en-US" sz="1800" dirty="0"/>
              <a:t> -</a:t>
            </a:r>
            <a:r>
              <a:rPr lang="ru-RU" sz="1800" dirty="0"/>
              <a:t>ТСЖ/ЖСК/ЖК или управляющая организация</a:t>
            </a:r>
            <a:r>
              <a:rPr lang="en-US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47675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23113" y="5105395"/>
            <a:ext cx="2286000" cy="918723"/>
          </a:xfrm>
          <a:prstGeom prst="rect">
            <a:avLst/>
          </a:prstGeom>
          <a:solidFill>
            <a:srgbClr val="AEC363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dkEdge">
            <a:bevelT w="0" h="0"/>
          </a:sp3d>
        </p:spPr>
        <p:txBody>
          <a:bodyPr wrap="squar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ТСЖ/ЖСК/УК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(заемщик и владелец спец. счета)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23113" y="1222009"/>
            <a:ext cx="2286000" cy="60769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Собственники помещений в МКД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46"/>
          <p:cNvSpPr txBox="1"/>
          <p:nvPr/>
        </p:nvSpPr>
        <p:spPr>
          <a:xfrm>
            <a:off x="4113662" y="2327800"/>
            <a:ext cx="2286000" cy="228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olid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Специальный счет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8917" y="3783918"/>
            <a:ext cx="1554480" cy="10668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Банк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98"/>
          <p:cNvSpPr>
            <a:spLocks noChangeArrowheads="1"/>
          </p:cNvSpPr>
          <p:nvPr/>
        </p:nvSpPr>
        <p:spPr bwMode="auto">
          <a:xfrm>
            <a:off x="1968647" y="3943346"/>
            <a:ext cx="182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Погашение кредита</a:t>
            </a:r>
          </a:p>
        </p:txBody>
      </p:sp>
      <p:cxnSp>
        <p:nvCxnSpPr>
          <p:cNvPr id="15" name="AutoShape 36"/>
          <p:cNvCxnSpPr>
            <a:cxnSpLocks noChangeShapeType="1"/>
          </p:cNvCxnSpPr>
          <p:nvPr/>
        </p:nvCxnSpPr>
        <p:spPr bwMode="auto">
          <a:xfrm flipH="1">
            <a:off x="1859033" y="4270061"/>
            <a:ext cx="2099691" cy="0"/>
          </a:xfrm>
          <a:prstGeom prst="straightConnector1">
            <a:avLst/>
          </a:prstGeom>
          <a:noFill/>
          <a:ln w="28575">
            <a:solidFill>
              <a:srgbClr val="00B0F0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16" name="Rectangle 98"/>
          <p:cNvSpPr>
            <a:spLocks noChangeArrowheads="1"/>
          </p:cNvSpPr>
          <p:nvPr/>
        </p:nvSpPr>
        <p:spPr bwMode="auto">
          <a:xfrm>
            <a:off x="1814985" y="4464504"/>
            <a:ext cx="2090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Перечисление кредита</a:t>
            </a:r>
            <a:endParaRPr lang="en-US" sz="1400" b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667" y="2201892"/>
            <a:ext cx="1938727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Поручение на получение кредита</a:t>
            </a:r>
          </a:p>
        </p:txBody>
      </p:sp>
      <p:cxnSp>
        <p:nvCxnSpPr>
          <p:cNvPr id="18" name="AutoShape 36"/>
          <p:cNvCxnSpPr>
            <a:cxnSpLocks noChangeShapeType="1"/>
          </p:cNvCxnSpPr>
          <p:nvPr/>
        </p:nvCxnSpPr>
        <p:spPr bwMode="auto">
          <a:xfrm flipH="1">
            <a:off x="6420499" y="5595498"/>
            <a:ext cx="1447996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19" name="AutoShape 36"/>
          <p:cNvCxnSpPr>
            <a:cxnSpLocks noChangeShapeType="1"/>
          </p:cNvCxnSpPr>
          <p:nvPr/>
        </p:nvCxnSpPr>
        <p:spPr bwMode="auto">
          <a:xfrm flipH="1">
            <a:off x="6418257" y="1525855"/>
            <a:ext cx="1452480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20" name="AutoShape 36"/>
          <p:cNvCxnSpPr>
            <a:cxnSpLocks noChangeShapeType="1"/>
          </p:cNvCxnSpPr>
          <p:nvPr/>
        </p:nvCxnSpPr>
        <p:spPr bwMode="auto">
          <a:xfrm flipV="1">
            <a:off x="7876677" y="1525855"/>
            <a:ext cx="0" cy="64008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21" name="AutoShape 36"/>
          <p:cNvCxnSpPr>
            <a:cxnSpLocks noChangeShapeType="1"/>
          </p:cNvCxnSpPr>
          <p:nvPr/>
        </p:nvCxnSpPr>
        <p:spPr bwMode="auto">
          <a:xfrm flipV="1">
            <a:off x="7887703" y="3145900"/>
            <a:ext cx="0" cy="246888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22" name="AutoShape 36"/>
          <p:cNvCxnSpPr>
            <a:cxnSpLocks noChangeShapeType="1"/>
          </p:cNvCxnSpPr>
          <p:nvPr/>
        </p:nvCxnSpPr>
        <p:spPr bwMode="auto">
          <a:xfrm>
            <a:off x="1887001" y="4454236"/>
            <a:ext cx="2062791" cy="0"/>
          </a:xfrm>
          <a:prstGeom prst="straightConnector1">
            <a:avLst/>
          </a:prstGeom>
          <a:noFill/>
          <a:ln w="28575">
            <a:solidFill>
              <a:srgbClr val="00B0F0"/>
            </a:solidFill>
            <a:prstDash val="solid"/>
            <a:round/>
            <a:headEnd/>
            <a:tailEnd type="stealth" w="med" len="med"/>
          </a:ln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3266" y="2299754"/>
            <a:ext cx="1554480" cy="11453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Господдержка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400" b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(федеральная/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1400" b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региональная)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14985" y="2130796"/>
            <a:ext cx="1994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511"/>
              </a:spcAft>
              <a:buClr>
                <a:srgbClr val="021F43"/>
              </a:buClr>
            </a:pPr>
            <a:r>
              <a:rPr lang="ru-RU" sz="1400" b="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Возмещение части процентной ставки по кредиту </a:t>
            </a:r>
            <a:endParaRPr lang="en-US" sz="1400" b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36"/>
          <p:cNvCxnSpPr>
            <a:cxnSpLocks noChangeShapeType="1"/>
          </p:cNvCxnSpPr>
          <p:nvPr/>
        </p:nvCxnSpPr>
        <p:spPr bwMode="auto">
          <a:xfrm>
            <a:off x="1863662" y="2887752"/>
            <a:ext cx="2062791" cy="0"/>
          </a:xfrm>
          <a:prstGeom prst="straightConnector1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 type="stealth" w="med" len="med"/>
          </a:ln>
        </p:spPr>
      </p:cxnSp>
      <p:cxnSp>
        <p:nvCxnSpPr>
          <p:cNvPr id="27" name="AutoShape 36"/>
          <p:cNvCxnSpPr>
            <a:cxnSpLocks noChangeShapeType="1"/>
          </p:cNvCxnSpPr>
          <p:nvPr/>
        </p:nvCxnSpPr>
        <p:spPr bwMode="auto">
          <a:xfrm flipH="1" flipV="1">
            <a:off x="1284133" y="4893776"/>
            <a:ext cx="1" cy="54864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8" name="AutoShape 36"/>
          <p:cNvCxnSpPr>
            <a:cxnSpLocks noChangeShapeType="1"/>
          </p:cNvCxnSpPr>
          <p:nvPr/>
        </p:nvCxnSpPr>
        <p:spPr bwMode="auto">
          <a:xfrm>
            <a:off x="1133794" y="5595498"/>
            <a:ext cx="2926080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stealth" w="med" len="med"/>
          </a:ln>
        </p:spPr>
      </p:cxnSp>
      <p:cxnSp>
        <p:nvCxnSpPr>
          <p:cNvPr id="29" name="AutoShape 36"/>
          <p:cNvCxnSpPr>
            <a:cxnSpLocks noChangeShapeType="1"/>
          </p:cNvCxnSpPr>
          <p:nvPr/>
        </p:nvCxnSpPr>
        <p:spPr bwMode="auto">
          <a:xfrm flipV="1">
            <a:off x="1133794" y="4869010"/>
            <a:ext cx="0" cy="73152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 type="none" w="med" len="med"/>
          </a:ln>
        </p:spPr>
      </p:cxnSp>
      <p:cxnSp>
        <p:nvCxnSpPr>
          <p:cNvPr id="32" name="Straight Connector 31"/>
          <p:cNvCxnSpPr/>
          <p:nvPr/>
        </p:nvCxnSpPr>
        <p:spPr bwMode="auto">
          <a:xfrm>
            <a:off x="1284134" y="5449757"/>
            <a:ext cx="2743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98"/>
          <p:cNvSpPr>
            <a:spLocks noChangeArrowheads="1"/>
          </p:cNvSpPr>
          <p:nvPr/>
        </p:nvSpPr>
        <p:spPr bwMode="auto">
          <a:xfrm>
            <a:off x="1670858" y="5105395"/>
            <a:ext cx="182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Заявка на кредит</a:t>
            </a:r>
          </a:p>
        </p:txBody>
      </p:sp>
      <p:sp>
        <p:nvSpPr>
          <p:cNvPr id="34" name="Rectangle 98"/>
          <p:cNvSpPr>
            <a:spLocks noChangeArrowheads="1"/>
          </p:cNvSpPr>
          <p:nvPr/>
        </p:nvSpPr>
        <p:spPr bwMode="auto">
          <a:xfrm>
            <a:off x="1683125" y="5609861"/>
            <a:ext cx="182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Кредитный договор</a:t>
            </a:r>
          </a:p>
        </p:txBody>
      </p:sp>
      <p:cxnSp>
        <p:nvCxnSpPr>
          <p:cNvPr id="36" name="Straight Arrow Connector 35"/>
          <p:cNvCxnSpPr>
            <a:stCxn id="3" idx="2"/>
            <a:endCxn id="12" idx="0"/>
          </p:cNvCxnSpPr>
          <p:nvPr/>
        </p:nvCxnSpPr>
        <p:spPr bwMode="auto">
          <a:xfrm flipH="1">
            <a:off x="5256662" y="1829702"/>
            <a:ext cx="9451" cy="498098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endCxn id="12" idx="2"/>
          </p:cNvCxnSpPr>
          <p:nvPr/>
        </p:nvCxnSpPr>
        <p:spPr bwMode="auto">
          <a:xfrm flipV="1">
            <a:off x="5256662" y="4613800"/>
            <a:ext cx="0" cy="1285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5027988" y="1829193"/>
            <a:ext cx="0" cy="50794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486740" y="1829193"/>
            <a:ext cx="0" cy="50794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Rectangle 98"/>
          <p:cNvSpPr>
            <a:spLocks noChangeArrowheads="1"/>
          </p:cNvSpPr>
          <p:nvPr/>
        </p:nvSpPr>
        <p:spPr bwMode="auto">
          <a:xfrm>
            <a:off x="4178709" y="1925508"/>
            <a:ext cx="2239548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Обязательные взносы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469848" y="192083"/>
            <a:ext cx="833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Схема получения кредита на капитальный ремонт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5064098" y="4630592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5266113" y="4613800"/>
            <a:ext cx="0" cy="46697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4196312" y="4715693"/>
            <a:ext cx="2203350" cy="274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Операции по </a:t>
            </a:r>
            <a:r>
              <a:rPr lang="ru-RU" sz="1400" b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спец.счету</a:t>
            </a:r>
            <a:endParaRPr lang="ru-RU" sz="1400" b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68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23866" y="208127"/>
            <a:ext cx="82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Расчет стоимости кредита с учетом компенсации расходов на оплату части процентной ставки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96670" y="5491972"/>
            <a:ext cx="7559812" cy="5635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Полная стоимость кредита с учетом государственной поддержки: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1 096 901 руб.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5218" y="4441939"/>
            <a:ext cx="2286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Сумма процентов за 5 лет: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304 545 руб.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92846" y="4441939"/>
            <a:ext cx="171196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207 644 руб.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96434" y="4441939"/>
            <a:ext cx="2286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Сумма процентов за 5 лет: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96 901 руб.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6240883" y="3581741"/>
            <a:ext cx="1797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 учетом государственной поддержки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3434105" y="3211071"/>
            <a:ext cx="2229441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304 545 * (7.75%/11%)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214 566 руб.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 flipV="1">
            <a:off x="4379944" y="4017984"/>
            <a:ext cx="393261" cy="417325"/>
          </a:xfrm>
          <a:prstGeom prst="rightArrow">
            <a:avLst/>
          </a:prstGeom>
          <a:solidFill>
            <a:srgbClr val="CCCC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2" name="Minus 1"/>
          <p:cNvSpPr/>
          <p:nvPr/>
        </p:nvSpPr>
        <p:spPr bwMode="auto">
          <a:xfrm>
            <a:off x="3238411" y="4857151"/>
            <a:ext cx="317241" cy="83975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Equal 2"/>
          <p:cNvSpPr/>
          <p:nvPr/>
        </p:nvSpPr>
        <p:spPr bwMode="auto">
          <a:xfrm>
            <a:off x="5542000" y="4787170"/>
            <a:ext cx="359381" cy="223935"/>
          </a:xfrm>
          <a:prstGeom prst="math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700553" y="3581741"/>
            <a:ext cx="2572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Без учета государственной поддержки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13"/>
          <p:cNvSpPr/>
          <p:nvPr/>
        </p:nvSpPr>
        <p:spPr>
          <a:xfrm>
            <a:off x="526331" y="1031379"/>
            <a:ext cx="3509660" cy="1508105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ПАРАМЕТРЫ КРЕДИТА: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Размер кредита: 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1 000 000 млн руб.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Срок кредита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: 5 лет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Процентная ставка: 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11%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Вид платежа: </a:t>
            </a:r>
            <a:r>
              <a:rPr lang="ru-RU" sz="1400" b="0" dirty="0">
                <a:latin typeface="+mn-lt"/>
                <a:cs typeface="Arial" panose="020B0604020202020204" pitchFamily="34" charset="0"/>
              </a:rPr>
              <a:t>аннуитет</a:t>
            </a:r>
          </a:p>
        </p:txBody>
      </p:sp>
      <p:sp>
        <p:nvSpPr>
          <p:cNvPr id="31" name="Прямоугольник 13"/>
          <p:cNvSpPr/>
          <p:nvPr/>
        </p:nvSpPr>
        <p:spPr>
          <a:xfrm>
            <a:off x="5239539" y="1030288"/>
            <a:ext cx="3509661" cy="1538883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ПАРАМЕТРЫ ГОСПОДДЕРЖКИ: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</a:pPr>
            <a:r>
              <a:rPr lang="ru-RU" sz="1400" b="0" dirty="0">
                <a:latin typeface="+mn-lt"/>
                <a:cs typeface="Arial" panose="020B0604020202020204" pitchFamily="34" charset="0"/>
              </a:rPr>
              <a:t>расходы по оплате процентной ставки возмещаются в размере 100% ключевой ставки ЦБ</a:t>
            </a:r>
          </a:p>
          <a:p>
            <a:pPr marL="285750" indent="-285750" algn="just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+mn-lt"/>
                <a:cs typeface="Arial" panose="020B0604020202020204" pitchFamily="34" charset="0"/>
              </a:rPr>
              <a:t>7.5% - текущая ключевая ставка ЦБ РФ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C8C6D785-C2F8-4BA6-91EE-ED934B31A2B0}"/>
              </a:ext>
            </a:extLst>
          </p:cNvPr>
          <p:cNvSpPr txBox="1"/>
          <p:nvPr/>
        </p:nvSpPr>
        <p:spPr>
          <a:xfrm>
            <a:off x="329939" y="2730728"/>
            <a:ext cx="8521830" cy="30777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Размер господдержки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1400" b="0" dirty="0">
                <a:latin typeface="Arial" pitchFamily="34" charset="0"/>
                <a:cs typeface="Arial" pitchFamily="34" charset="0"/>
              </a:rPr>
              <a:t>сумма % за весь срок кредита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400" b="0" dirty="0">
                <a:latin typeface="Arial" pitchFamily="34" charset="0"/>
                <a:cs typeface="Arial" pitchFamily="34" charset="0"/>
              </a:rPr>
              <a:t> (ключевая ставка ЦБ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1400" b="0" dirty="0">
                <a:latin typeface="Arial" pitchFamily="34" charset="0"/>
                <a:cs typeface="Arial" pitchFamily="34" charset="0"/>
              </a:rPr>
              <a:t>% ставка банка)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00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3856" y="115369"/>
            <a:ext cx="9120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Схема подачи заявки и получения средств господдержки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на возмещение процентов по кредиту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90811"/>
              </p:ext>
            </p:extLst>
          </p:nvPr>
        </p:nvGraphicFramePr>
        <p:xfrm>
          <a:off x="159682" y="814976"/>
          <a:ext cx="8932509" cy="6130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71">
                  <a:extLst>
                    <a:ext uri="{9D8B030D-6E8A-4147-A177-3AD203B41FA5}">
                      <a16:colId xmlns:a16="http://schemas.microsoft.com/office/drawing/2014/main" val="3246928776"/>
                    </a:ext>
                  </a:extLst>
                </a:gridCol>
                <a:gridCol w="2247640">
                  <a:extLst>
                    <a:ext uri="{9D8B030D-6E8A-4147-A177-3AD203B41FA5}">
                      <a16:colId xmlns:a16="http://schemas.microsoft.com/office/drawing/2014/main" val="132143175"/>
                    </a:ext>
                  </a:extLst>
                </a:gridCol>
                <a:gridCol w="272769">
                  <a:extLst>
                    <a:ext uri="{9D8B030D-6E8A-4147-A177-3AD203B41FA5}">
                      <a16:colId xmlns:a16="http://schemas.microsoft.com/office/drawing/2014/main" val="1603279586"/>
                    </a:ext>
                  </a:extLst>
                </a:gridCol>
                <a:gridCol w="260688">
                  <a:extLst>
                    <a:ext uri="{9D8B030D-6E8A-4147-A177-3AD203B41FA5}">
                      <a16:colId xmlns:a16="http://schemas.microsoft.com/office/drawing/2014/main" val="3720026568"/>
                    </a:ext>
                  </a:extLst>
                </a:gridCol>
                <a:gridCol w="1764317">
                  <a:extLst>
                    <a:ext uri="{9D8B030D-6E8A-4147-A177-3AD203B41FA5}">
                      <a16:colId xmlns:a16="http://schemas.microsoft.com/office/drawing/2014/main" val="1854335010"/>
                    </a:ext>
                  </a:extLst>
                </a:gridCol>
                <a:gridCol w="301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303">
                  <a:extLst>
                    <a:ext uri="{9D8B030D-6E8A-4147-A177-3AD203B41FA5}">
                      <a16:colId xmlns:a16="http://schemas.microsoft.com/office/drawing/2014/main" val="3056695966"/>
                    </a:ext>
                  </a:extLst>
                </a:gridCol>
                <a:gridCol w="146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0023">
                  <a:extLst>
                    <a:ext uri="{9D8B030D-6E8A-4147-A177-3AD203B41FA5}">
                      <a16:colId xmlns:a16="http://schemas.microsoft.com/office/drawing/2014/main" val="3967093370"/>
                    </a:ext>
                  </a:extLst>
                </a:gridCol>
              </a:tblGrid>
              <a:tr h="201023">
                <a:tc gridSpan="9"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Подача</a:t>
                      </a:r>
                      <a:r>
                        <a:rPr lang="ru-RU" sz="1200" b="1" baseline="0" dirty="0">
                          <a:solidFill>
                            <a:schemeClr val="bg2"/>
                          </a:solidFill>
                          <a:latin typeface="+mn-lt"/>
                        </a:rPr>
                        <a:t> заявки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075716"/>
                  </a:ext>
                </a:extLst>
              </a:tr>
              <a:tr h="2489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/>
                          </a:solidFill>
                          <a:latin typeface="+mn-lt"/>
                        </a:rPr>
                        <a:t>1.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3649279"/>
                  </a:ext>
                </a:extLst>
              </a:tr>
              <a:tr h="1084736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Принимают решение о проведении капремонта, привлечении кредита и об участии в программе господдержки, собирают необходимые документы и подают обращение в ОМСУ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Формирует и подает заявку в Фонд ЖКХ;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Рассматривает заявки субъектов РФ, заключает договоры с субъектами РФ, резервирует согласованную сумму средств для предоставления государственной поддержки соответствующему субъекту РФ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114386"/>
                  </a:ext>
                </a:extLst>
              </a:tr>
              <a:tr h="151350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работ и подача отчетности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835530"/>
                  </a:ext>
                </a:extLst>
              </a:tr>
              <a:tr h="2401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2.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Собственники МКД: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0620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Проводят ремонтные работы и отправляют документы, подтверждающие проведение работ и привлечение кредита 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до 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31 декабря </a:t>
                      </a:r>
                      <a:r>
                        <a:rPr lang="ru-RU" sz="1200" baseline="0" dirty="0">
                          <a:solidFill>
                            <a:schemeClr val="tx2"/>
                          </a:solidFill>
                          <a:latin typeface="+mn-lt"/>
                        </a:rPr>
                        <a:t>года подачи заявки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Направляет отчет в Фонд ЖКХ не позднее 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 декабря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года подачи заявки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Проводит проверку подтверждающих документов 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129032"/>
                  </a:ext>
                </a:extLst>
              </a:tr>
              <a:tr h="179352">
                <a:tc gridSpan="9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Перечисление средств государственной поддержки</a:t>
                      </a:r>
                      <a:endParaRPr lang="en-US" sz="12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245156"/>
                  </a:ext>
                </a:extLst>
              </a:tr>
              <a:tr h="2785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  <a:latin typeface="+mn-lt"/>
                        </a:rPr>
                        <a:t>3.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+mn-lt"/>
                        </a:rPr>
                        <a:t>Фонд</a:t>
                      </a:r>
                      <a:r>
                        <a:rPr lang="ru-RU" sz="1200" b="1" baseline="0" dirty="0">
                          <a:latin typeface="+mn-lt"/>
                        </a:rPr>
                        <a:t> ЖКХ: 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 РФ: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+mn-lt"/>
                        </a:rPr>
                        <a:t>Собственники МКД</a:t>
                      </a:r>
                      <a:r>
                        <a:rPr lang="ru-RU" sz="1200" b="1" dirty="0">
                          <a:latin typeface="+mn-lt"/>
                        </a:rPr>
                        <a:t>: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3116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Перечисляет средства господдержки в бюджет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субъекта РФ 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Распределяет через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ОМСУ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средства господдержки между МКД</a:t>
                      </a:r>
                    </a:p>
                    <a:p>
                      <a:endParaRPr lang="ru-RU" sz="1200" b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В течение 30 рабочих дней после получения подтверждения о выделении средств господдержки направляют в ОМСУ: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реквизиты банковского счета;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решение ОСС о капитальном ремонте и порядке использования средств государственной поддержки;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+mn-lt"/>
                        </a:rPr>
                        <a:t>справку из банка о сумме начисленных и выплаченных процентов за период.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66852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3461657" y="1604865"/>
            <a:ext cx="139959" cy="223935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024049" y="1640191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449388" y="1639676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24049" y="33299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449388" y="33299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024049" y="51280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449388" y="5128098"/>
            <a:ext cx="274320" cy="274320"/>
          </a:xfrm>
          <a:prstGeom prst="rightArrow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138C8-BFC1-4781-B0A2-C0D69CE116E8}"/>
              </a:ext>
            </a:extLst>
          </p:cNvPr>
          <p:cNvGrpSpPr/>
          <p:nvPr/>
        </p:nvGrpSpPr>
        <p:grpSpPr>
          <a:xfrm>
            <a:off x="1055984" y="5622623"/>
            <a:ext cx="4667724" cy="646331"/>
            <a:chOff x="1055984" y="5622623"/>
            <a:chExt cx="4667724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AF0826-CC3E-4CD5-AD6A-5CBBB5B5D678}"/>
                </a:ext>
              </a:extLst>
            </p:cNvPr>
            <p:cNvSpPr txBox="1"/>
            <p:nvPr/>
          </p:nvSpPr>
          <p:spPr>
            <a:xfrm>
              <a:off x="1055984" y="5622623"/>
              <a:ext cx="4530564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0" dirty="0">
                  <a:solidFill>
                    <a:schemeClr val="tx2"/>
                  </a:solidFill>
                  <a:latin typeface="+mn-lt"/>
                </a:rPr>
                <a:t>Перечисление средств осуществляется в несколько этапов (например, ежеквартально). Для последующих выплат необходимо предоставлять только справку из банка.</a:t>
              </a:r>
              <a:endParaRPr lang="en-US" sz="1200" b="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88D00ED-BFAC-413B-98BF-3371594C7B86}"/>
                </a:ext>
              </a:extLst>
            </p:cNvPr>
            <p:cNvCxnSpPr/>
            <p:nvPr/>
          </p:nvCxnSpPr>
          <p:spPr bwMode="auto">
            <a:xfrm>
              <a:off x="4992188" y="6155702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5594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79994" y="141788"/>
            <a:ext cx="8964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1. Обратиться в ОМСУ или другой уполномоченный орган за информацией об условиях участия МКД в программе господдержки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280" y="1923142"/>
            <a:ext cx="848543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latin typeface="+mn-lt"/>
              </a:rPr>
              <a:t>Собственникам МКД или лицам, осуществляющим управление МКД (ТСЖ/ЖСК/ЖК или управляющей организации) необходимо узнать:</a:t>
            </a:r>
          </a:p>
          <a:p>
            <a:endParaRPr lang="en-US" sz="1800" b="1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соответствует ли МКД установленным требованиям для предоставления государственной поддержки;</a:t>
            </a:r>
            <a:endParaRPr lang="en-US" sz="1800" dirty="0">
              <a:latin typeface="+mn-lt"/>
            </a:endParaRPr>
          </a:p>
          <a:p>
            <a:pPr marL="342900" lvl="0" indent="-342900">
              <a:buClr>
                <a:schemeClr val="bg2"/>
              </a:buClr>
              <a:buFont typeface="+mj-lt"/>
              <a:buAutoNum type="arabicParenR"/>
            </a:pPr>
            <a:r>
              <a:rPr lang="ru-RU" sz="1800" dirty="0">
                <a:latin typeface="+mn-lt"/>
              </a:rPr>
              <a:t>о форме и сроках подачи обращения на получение финансовой поддержки в ОМСУ или другой уполномоченный орган, а также о перечне необходимых документов</a:t>
            </a:r>
            <a:r>
              <a:rPr lang="ru-RU" sz="1800" i="1" dirty="0">
                <a:latin typeface="+mn-lt"/>
              </a:rPr>
              <a:t>.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881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136689" y="225503"/>
            <a:ext cx="94173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2. Подать заявку на получение кредита на проведение капитального ремонта МКД и получить одобрение кредитной заявки от банка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121" y="1544509"/>
            <a:ext cx="8485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</a:pPr>
            <a:endParaRPr lang="ru-RU" sz="2000" b="1" dirty="0">
              <a:latin typeface="+mn-lt"/>
            </a:endParaRP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2000" dirty="0">
                <a:latin typeface="+mn-lt"/>
              </a:rPr>
              <a:t>Обратиться в банк с заявлением на получение кредита</a:t>
            </a:r>
          </a:p>
          <a:p>
            <a:pPr marL="342900" indent="-342900">
              <a:spcBef>
                <a:spcPts val="1200"/>
              </a:spcBef>
              <a:buClr>
                <a:srgbClr val="00B0F0"/>
              </a:buClr>
              <a:buFont typeface="+mj-lt"/>
              <a:buAutoNum type="arabicParenR"/>
            </a:pPr>
            <a:r>
              <a:rPr lang="ru-RU" sz="2000" dirty="0">
                <a:latin typeface="+mn-lt"/>
              </a:rPr>
              <a:t>Получить от банка одобрение кредитной заявки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33" y="4286464"/>
            <a:ext cx="8485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ru-RU" sz="1800" dirty="0">
                <a:latin typeface="+mn-lt"/>
              </a:rPr>
              <a:t>Подробная информация о кредитовании капитального ремонта МКД размещена на сайте «Реформа ЖКХ» в разделе</a:t>
            </a:r>
            <a:r>
              <a:rPr lang="en-US" sz="1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«Энергоэффективность», лекция по Теме 14. «Источники финансирования капитального ремонта МКД, привлечение дополнительного финансирования»:</a:t>
            </a: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en-US" sz="1800" b="1" dirty="0">
                <a:latin typeface="+mn-lt"/>
                <a:hlinkClick r:id="rId3"/>
              </a:rPr>
              <a:t>https://exp.reformagkh.ru/educational-materials?b=3</a:t>
            </a:r>
            <a:r>
              <a:rPr lang="ru-RU" sz="18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082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36774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3. Получить от банка-кредитора письмо о намерении выдать кредит с указанием: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050" y="2023611"/>
            <a:ext cx="488911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цели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срока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размера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размера годовой процентной ставки;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даты окончания погашения кредита;</a:t>
            </a:r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суммы процентов за весь период кредитного договора (не более 5 лет).</a:t>
            </a:r>
          </a:p>
        </p:txBody>
      </p:sp>
      <p:pic>
        <p:nvPicPr>
          <p:cNvPr id="2" name="Picture 1" descr="&lt;strong&gt;На&lt;/strong&gt; &lt;strong&gt;капитальный&lt;/strong&gt; &lt;strong&gt;ремонт&lt;/strong&gt; могут ввести ..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14496"/>
          <a:stretch/>
        </p:blipFill>
        <p:spPr>
          <a:xfrm>
            <a:off x="200025" y="1609399"/>
            <a:ext cx="3505200" cy="29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8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236774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4. Собрать необходимый пакет документов и предоставить в орган местного самоуправления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557" y="993613"/>
            <a:ext cx="848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7429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400" b="0" dirty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bg2"/>
              </a:buClr>
            </a:pPr>
            <a:endParaRPr lang="ru-RU" sz="1400" dirty="0">
              <a:latin typeface="+mn-lt"/>
            </a:endParaRPr>
          </a:p>
          <a:p>
            <a:pPr>
              <a:spcBef>
                <a:spcPts val="1200"/>
              </a:spcBef>
              <a:buClr>
                <a:srgbClr val="00B0F0"/>
              </a:buClr>
            </a:pPr>
            <a:r>
              <a:rPr lang="ru-RU" sz="1800" b="1" dirty="0">
                <a:latin typeface="+mn-lt"/>
              </a:rPr>
              <a:t>Минимальный пакет документов:</a:t>
            </a:r>
          </a:p>
        </p:txBody>
      </p:sp>
      <p:pic>
        <p:nvPicPr>
          <p:cNvPr id="3" name="Picture 2" descr="... необходимо собрать &lt;strong&gt;пакет документов&lt;/strong&g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2051186"/>
            <a:ext cx="2438400" cy="1624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29" y="1824610"/>
            <a:ext cx="6686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ru-RU" sz="1800" dirty="0">
              <a:latin typeface="+mn-lt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обращение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 на участие в программе государственной финансовой поддержки на;</a:t>
            </a:r>
          </a:p>
          <a:p>
            <a:pPr marL="800100" lvl="1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/>
                </a:solidFill>
                <a:latin typeface="+mn-lt"/>
              </a:rPr>
              <a:t>письмо банка-кредитора о намерении выдать кредит </a:t>
            </a:r>
            <a:r>
              <a:rPr lang="ru-RU" sz="1800" b="0" dirty="0">
                <a:solidFill>
                  <a:schemeClr val="tx2"/>
                </a:solidFill>
                <a:latin typeface="+mn-lt"/>
              </a:rPr>
              <a:t>(в рублях) ТСЖ, ЖК, ЖСК или управляющей организации для проведения капитального ремонта МКД; </a:t>
            </a:r>
          </a:p>
          <a:p>
            <a:pPr marL="800100" lvl="1" indent="-34290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протокол с решением общего собрания собственников МКД</a:t>
            </a:r>
            <a:r>
              <a:rPr lang="ru-RU" sz="1800" b="0" dirty="0">
                <a:solidFill>
                  <a:srgbClr val="FF0000"/>
                </a:solidFill>
                <a:latin typeface="+mn-lt"/>
              </a:rPr>
              <a:t> о проведении капитального ремонта общего имущества в МКД, получении кредита и порядке использования средств государственной поддержки</a:t>
            </a:r>
          </a:p>
        </p:txBody>
      </p:sp>
      <p:cxnSp>
        <p:nvCxnSpPr>
          <p:cNvPr id="6" name="AutoShape 36">
            <a:extLst>
              <a:ext uri="{FF2B5EF4-FFF2-40B4-BE49-F238E27FC236}">
                <a16:creationId xmlns:a16="http://schemas.microsoft.com/office/drawing/2014/main" id="{D9B4246B-508B-480B-8984-C4850C8A14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719520"/>
            <a:ext cx="905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7" name="TextBox 169">
            <a:extLst>
              <a:ext uri="{FF2B5EF4-FFF2-40B4-BE49-F238E27FC236}">
                <a16:creationId xmlns:a16="http://schemas.microsoft.com/office/drawing/2014/main" id="{BAFB47C1-3922-46B4-A1B9-B2E775B51717}"/>
              </a:ext>
            </a:extLst>
          </p:cNvPr>
          <p:cNvSpPr txBox="1"/>
          <p:nvPr/>
        </p:nvSpPr>
        <p:spPr>
          <a:xfrm>
            <a:off x="0" y="5699700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Trebuchet MS" pitchFamily="34" charset="0"/>
                <a:ea typeface="+mn-ea"/>
                <a:cs typeface="Times New Roman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1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*Перечень документов и порядок может быть уточнен региональным НПА о распределении бюджетной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2278080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223934" y="154475"/>
            <a:ext cx="8920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5. На общем собрании собственников помещений МКД принять решения, необходимые для участия в программе господдержки, включая: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2091" y="1497193"/>
            <a:ext cx="8248849" cy="4006946"/>
            <a:chOff x="471638" y="1703672"/>
            <a:chExt cx="8248849" cy="4006946"/>
          </a:xfrm>
        </p:grpSpPr>
        <p:sp>
          <p:nvSpPr>
            <p:cNvPr id="4" name="Rectangle 3"/>
            <p:cNvSpPr/>
            <p:nvPr/>
          </p:nvSpPr>
          <p:spPr bwMode="auto">
            <a:xfrm>
              <a:off x="6261084" y="2354367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535534" y="2354367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80361" y="2354367"/>
              <a:ext cx="2286154" cy="1588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9657" y="2579271"/>
              <a:ext cx="19886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Решения о проведении капитального ремонта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10833" y="2513331"/>
              <a:ext cx="21244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Решение о </a:t>
              </a:r>
              <a:r>
                <a:rPr lang="ru-RU" b="0" kern="0" dirty="0">
                  <a:solidFill>
                    <a:schemeClr val="tx2"/>
                  </a:solidFill>
                  <a:latin typeface="+mn-lt"/>
                  <a:cs typeface="Arial" pitchFamily="34" charset="0"/>
                </a:rPr>
                <a:t>порядке использования средств государственной поддержки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9859" y="2486732"/>
              <a:ext cx="19886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Решение о привлечении кредита на капитальный ремонт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2772" y="2819410"/>
              <a:ext cx="413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+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7197" y="2819410"/>
              <a:ext cx="413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+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35534" y="1953926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5212" y="1986777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261084" y="1953926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56234" y="1986777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80361" y="1953926"/>
              <a:ext cx="2286000" cy="4042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5511" y="1986777"/>
              <a:ext cx="495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81262" y="1703672"/>
              <a:ext cx="8229601" cy="259882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1099" y="5125843"/>
              <a:ext cx="7343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Протокол</a:t>
              </a:r>
              <a:r>
                <a:rPr kumimoji="0" lang="ru-RU" b="1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 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общего собрания собственников помещений в МКД с решениями, принятыми не менее чем 2/3 голосов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" name="Flowchart: Merge 20"/>
            <p:cNvSpPr/>
            <p:nvPr/>
          </p:nvSpPr>
          <p:spPr bwMode="auto">
            <a:xfrm>
              <a:off x="471638" y="4302502"/>
              <a:ext cx="8248849" cy="750761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lvl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98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386413" y="175441"/>
            <a:ext cx="8209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Правовые основы государственной поддержки капитального ремонта МКД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7" y="1228397"/>
            <a:ext cx="88036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Федеральный закон "О Фонде содействия реформированию жилищно-коммунального хозяйства" от 21.07.2007 N 185-ФЗ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/>
              <a:t>Постановление Правительства РФ от 17 января 2017 года №18 «Об утверждении Правил предоставления финансовой поддержки за счет средств государственной корпорации — Фонда содействия реформированию жилищно-коммунального хозяйства на проведение капитального ремонта многоквартирных домов».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Постановление Правительства РФ от 11 февраля 2019 г. №114 «О внесении изменений в Правила предоставления финансовой поддержки за счет средств государственной корпорации – Фонда содействия реформированию жилищно-коммунального хозяйства на проведение капитального ремонта многоквартирных домов»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Перечень мероприятий по энергосбережению и повышению энергоэффективности (утвержден Фондом и согласован с Минстроем России 10.02.2017) </a:t>
            </a:r>
            <a:endParaRPr lang="en-US" dirty="0">
              <a:solidFill>
                <a:schemeClr val="tx2"/>
              </a:solidFill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Методика по подготовке заявок на предоставление финансовой поддержки (утверждена 13 февраля  2019 года, протокол №892) </a:t>
            </a:r>
            <a:endParaRPr lang="ru-RU" dirty="0">
              <a:solidFill>
                <a:srgbClr val="FF0000"/>
              </a:solidFill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10000"/>
              <a:buFont typeface="+mj-lt"/>
              <a:buAutoNum type="arabicParenR"/>
            </a:pPr>
            <a:r>
              <a:rPr lang="ru-RU" dirty="0">
                <a:solidFill>
                  <a:schemeClr val="tx2"/>
                </a:solidFill>
              </a:rPr>
              <a:t>Документы размещены на сайте Фонда ЖКХ: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http://fondgkh.ru/finances/cat/finansovaya-podderzhka-kapitalnogo-remonta-v-2017-godu/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95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390" y="185979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Решения о проведении капитального ремонта общего имущества в МКД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90" y="1018231"/>
            <a:ext cx="82640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капитального ремонта общего имущества в МКД,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перечня услуг/работ по капитальному ремонту (согласно ч. 1-2, ст. 166 ЖК РФ),  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сметы расходов на проведение работ/услуг по капитальному ремонту общего имущества в МКД,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срока проведения капитального ремонта,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источников финансирования капитального ремонта, включая размер собственных средств ТСЖ, ЖК, ЖСК или собственников помещений в МКД; размер заемных (кредитных) средств, которые планируется привлечь на капитальный ремонт,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Выборе 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которое от имени всех собственников помещений в МКД уполномочено участвовать в приемке выполненных работ по капитальному ремонту, в том числе, подписывать соответствующие акты.</a:t>
            </a:r>
          </a:p>
        </p:txBody>
      </p:sp>
    </p:spTree>
    <p:extLst>
      <p:ext uri="{BB962C8B-B14F-4D97-AF65-F5344CB8AC3E}">
        <p14:creationId xmlns:p14="http://schemas.microsoft.com/office/powerpoint/2010/main" val="3194612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788" y="1042875"/>
            <a:ext cx="7886825" cy="265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в программе финансовой поддержки;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Цели, на которую берется поддержка;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для перечисления средств поддержки (специальный счет МКД);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Лице, уполномоченном собственниками МКД на подготовку и подачу обращения на получение поддержки. </a:t>
            </a:r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90" y="149853"/>
            <a:ext cx="815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Решение о порядке использования средств господдержки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504958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-93306" y="253489"/>
            <a:ext cx="9237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Решение о привлечении кредита на капитальный ремонт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772" y="1150908"/>
            <a:ext cx="8264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600" b="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О/ОБ: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получении займа (кредита) на капитальный ремонт общего имущества в многоквартирном доме</a:t>
            </a:r>
          </a:p>
          <a:p>
            <a:pPr marL="342900" indent="-342900" algn="just">
              <a:buClr>
                <a:schemeClr val="bg2"/>
              </a:buClr>
              <a:buFont typeface="+mj-lt"/>
              <a:buAutoNum type="arabicParenR"/>
            </a:pPr>
            <a:r>
              <a:rPr lang="ru-RU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одобрении сделки и определении существенных условий кредитного договора: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 ___________________ рублей 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пользования кредитом</a:t>
            </a:r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 за пользование кредитом: ____________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получения кредита: финансирование капитального ремонта общего имущества в МКД (согласно утвержденному перечню работ)</a:t>
            </a:r>
          </a:p>
          <a:p>
            <a:pPr marL="800100" lvl="1" indent="-342900" algn="just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существенные условия кредитного договора 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bg2"/>
              </a:buClr>
              <a:buFont typeface="+mj-lt"/>
              <a:buAutoNum type="arabicParenR"/>
            </a:pP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Clr>
                <a:schemeClr val="bg2"/>
              </a:buClr>
              <a:buFont typeface="+mj-lt"/>
              <a:buAutoNum type="arabicParenR"/>
            </a:pPr>
            <a:r>
              <a:rPr lang="ru-RU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источником погашения задолженности по кредитному договору денежных средств фонда капитального ремонта, формируемого на специальном счете</a:t>
            </a:r>
          </a:p>
          <a:p>
            <a:pPr algn="just">
              <a:spcBef>
                <a:spcPts val="0"/>
              </a:spcBef>
              <a:buClr>
                <a:schemeClr val="bg2"/>
              </a:buClr>
            </a:pPr>
            <a:endParaRPr lang="ru-RU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537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Весь &lt;strong&gt;пакет документов&lt;/strong&gt; при оформлении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0"/>
          <a:stretch/>
        </p:blipFill>
        <p:spPr>
          <a:xfrm>
            <a:off x="6087261" y="2911543"/>
            <a:ext cx="2857500" cy="234315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-43942" y="272128"/>
            <a:ext cx="9237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2"/>
                </a:solidFill>
                <a:latin typeface="+mn-lt"/>
              </a:rPr>
              <a:t>Шаг 6. Заключить кредитный договор с банком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929" y="1818936"/>
            <a:ext cx="77895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chemeClr val="bg2"/>
              </a:buClr>
              <a:buSzPct val="110000"/>
            </a:pPr>
            <a:r>
              <a:rPr lang="ru-RU" sz="1800" b="1" dirty="0">
                <a:solidFill>
                  <a:schemeClr val="tx2"/>
                </a:solidFill>
                <a:latin typeface="+mn-lt"/>
              </a:rPr>
              <a:t>Подготовить пакет документов и направить в банк: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протокол общего собрания собственников с решением о проведении капитального ремонта и привлечении кредита,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выписку со специального счета,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анкету-заявление на получение кредита </a:t>
            </a:r>
          </a:p>
          <a:p>
            <a:pPr marL="800100" lvl="1" indent="-342900"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+mn-lt"/>
              </a:rPr>
              <a:t>и прочие, согласно требованиям банка</a:t>
            </a:r>
          </a:p>
        </p:txBody>
      </p:sp>
    </p:spTree>
    <p:extLst>
      <p:ext uri="{BB962C8B-B14F-4D97-AF65-F5344CB8AC3E}">
        <p14:creationId xmlns:p14="http://schemas.microsoft.com/office/powerpoint/2010/main" val="3911038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143468"/>
            <a:ext cx="867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7. Провести капитальный ремонт и направить отчет в ОМСУ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986" y="1838195"/>
            <a:ext cx="848543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ru-RU" dirty="0">
                <a:solidFill>
                  <a:schemeClr val="tx2"/>
                </a:solidFill>
              </a:rPr>
              <a:t>Необходимо представить в ОМСУ </a:t>
            </a:r>
            <a:r>
              <a:rPr lang="ru-RU" b="1" dirty="0">
                <a:solidFill>
                  <a:schemeClr val="tx2"/>
                </a:solidFill>
              </a:rPr>
              <a:t>до установленного срока, но не позднее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r>
              <a:rPr lang="ru-RU" b="1" dirty="0">
                <a:solidFill>
                  <a:schemeClr val="tx2"/>
                </a:solidFill>
              </a:rPr>
              <a:t>31 декабря года подачи заявки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>
                <a:latin typeface="Arial"/>
              </a:rPr>
              <a:t>лучше подать отчет заблаговременно, с точным срокам подачи отчетности можно ознакомиться в ОМСУ или другом уполномоченном органе)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документы, подтверждающие:</a:t>
            </a:r>
          </a:p>
          <a:p>
            <a:pPr marL="342900" lvl="0" indent="-342900"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выполнение работ и (или) услуг по капитальному ремонту МКД: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договор с подрядчиками на проведение работ по капитальному ремонту, в соответствии с перечнем работ, принятым на ОСС. 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форма КС-2 «Акт о приемке выполненных работ»; форма КС-3 «Справка о стоимости выполненных работ и затрат».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342900" lvl="0" indent="-342900">
              <a:spcAft>
                <a:spcPts val="600"/>
              </a:spcAft>
              <a:buClr>
                <a:schemeClr val="bg2"/>
              </a:buClr>
              <a:buFont typeface="+mj-lt"/>
              <a:buAutoNum type="arabicParenR"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привлечение кредита для проведения капитального ремонта МКД: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кредитный договор;</a:t>
            </a:r>
            <a:endParaRPr lang="en-US" b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справка из банка о сумме процентов по кредиту за весь срок кредита </a:t>
            </a:r>
            <a:r>
              <a:rPr lang="ru-RU" b="0" i="1" dirty="0">
                <a:solidFill>
                  <a:schemeClr val="tx2"/>
                </a:solidFill>
                <a:latin typeface="+mn-lt"/>
              </a:rPr>
              <a:t>(не более 5 лет).</a:t>
            </a:r>
            <a:endParaRPr lang="en-US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3359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0" y="338923"/>
            <a:ext cx="9237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rgbClr val="000000"/>
                </a:solidFill>
                <a:latin typeface="+mn-lt"/>
              </a:rPr>
              <a:t>Шаг 8. Получить средства господдержки на возмещение части расходов на уплату процентов по кредиту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559" y="1354586"/>
            <a:ext cx="8058937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течение 30 рабочих дней после получения уведомления от ОМСУ о выделении субсидии, ТСЖ/ЖСК/ЖК или управляющая организация должны направить в ОМСУ: 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реквизиты банковского счета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(специального счета) для перечисления средств финансовой поддержки </a:t>
            </a:r>
            <a:r>
              <a:rPr lang="ru-RU" b="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(в соответствии с решением общего собрания собственников)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решение общего собрания собственников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капитальном ремонте и порядке использования средств государственной поддержки;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справку из банка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сумме начисленных и выплаченных процентов за соответствующий период. </a:t>
            </a: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документов ОМСУ в течение 5 рабочих дней перечисляет средства</a:t>
            </a:r>
            <a:r>
              <a:rPr lang="ru-RU" b="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поддержки на указанные счета.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b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83" y="4832588"/>
            <a:ext cx="7921687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0" dirty="0">
                <a:latin typeface="+mn-lt"/>
              </a:rPr>
              <a:t>Важно!!! Перечисление субсидии осуществляется в несколько этапов (например, ежеквартально). Поэтому, по завершении очередного временного периода, необходимо предоставить в ОМСУ документ, подтверждающий оплату процентов по кредиту за этот период.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8892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 flipV="1">
            <a:off x="5811127" y="3585807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8168640" y="3980297"/>
            <a:ext cx="55004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64215" y="183017"/>
            <a:ext cx="896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0000"/>
                </a:solidFill>
                <a:latin typeface="+mn-lt"/>
              </a:rPr>
              <a:t>Действия собственников для получения господдержки на возмещение процентной ставки по кредиту (1)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  <p:sp>
        <p:nvSpPr>
          <p:cNvPr id="5" name="Chevron 4"/>
          <p:cNvSpPr/>
          <p:nvPr/>
        </p:nvSpPr>
        <p:spPr bwMode="auto">
          <a:xfrm>
            <a:off x="1866131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461271" y="2730195"/>
            <a:ext cx="1628701" cy="870159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7" name="Chevron 6"/>
          <p:cNvSpPr/>
          <p:nvPr/>
        </p:nvSpPr>
        <p:spPr bwMode="auto">
          <a:xfrm>
            <a:off x="3473780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5049957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184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6437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1324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24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41715" y="1585322"/>
            <a:ext cx="29923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Получить в ОМСУ информацию об условиях участия МКД в программе господдержки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304122" y="1711428"/>
            <a:ext cx="0" cy="5486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119818" y="1991662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120226" y="1992272"/>
            <a:ext cx="0" cy="7315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263964" y="2000018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4258276" y="1998368"/>
            <a:ext cx="0" cy="7315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442172" y="1585322"/>
            <a:ext cx="0" cy="83099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80439" y="3980297"/>
            <a:ext cx="758820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81003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378429" y="4739591"/>
            <a:ext cx="26283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itchFamily="34" charset="0"/>
              </a:rPr>
              <a:t>ОСС: принять решения, необходимые для участия в программе господдержки</a:t>
            </a:r>
            <a:endParaRPr lang="en-US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714987" y="3585807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530294" y="1490282"/>
            <a:ext cx="28392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  <a:cs typeface="Arial" pitchFamily="34" charset="0"/>
              </a:rPr>
              <a:t>Получить от банка-кредитора письмо о намерении выдать кредит 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3138793" y="4583153"/>
            <a:ext cx="0" cy="69663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134829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134829" y="4578479"/>
            <a:ext cx="26762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314815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38579" y="4717124"/>
            <a:ext cx="22082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+mn-lt"/>
              </a:rPr>
              <a:t>Подать заявку и получить от банка одобрение кредитной заявки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689126" y="4586017"/>
            <a:ext cx="0" cy="69376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87702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87702" y="4583559"/>
            <a:ext cx="202342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872374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Chevron 33"/>
          <p:cNvSpPr/>
          <p:nvPr/>
        </p:nvSpPr>
        <p:spPr bwMode="auto">
          <a:xfrm>
            <a:off x="6648198" y="2730195"/>
            <a:ext cx="1828800" cy="853440"/>
          </a:xfrm>
          <a:prstGeom prst="chevron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69565" y="3008668"/>
            <a:ext cx="46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5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367514" y="4764498"/>
            <a:ext cx="2461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/>
                </a:solidFill>
                <a:latin typeface="+mn-lt"/>
                <a:cs typeface="Arial" pitchFamily="34" charset="0"/>
              </a:rPr>
              <a:t>Собрать и передать в ОМСУ необходимый </a:t>
            </a:r>
            <a:r>
              <a:rPr lang="ru-RU" dirty="0">
                <a:solidFill>
                  <a:schemeClr val="tx2"/>
                </a:solidFill>
                <a:latin typeface="+mn-lt"/>
                <a:cs typeface="Arial" pitchFamily="34" charset="0"/>
              </a:rPr>
              <a:t>пакет документов  для подачи обращения</a:t>
            </a:r>
            <a:endParaRPr lang="en-US" sz="16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6204487" y="4579458"/>
            <a:ext cx="0" cy="698742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200523" y="5279784"/>
            <a:ext cx="17790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6380509" y="4821393"/>
            <a:ext cx="0" cy="8686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449547" y="3583635"/>
            <a:ext cx="0" cy="1005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204487" y="4578479"/>
            <a:ext cx="12472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383601" y="3911717"/>
            <a:ext cx="137160" cy="13716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7667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786" y="226050"/>
            <a:ext cx="902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 dirty="0"/>
              <a:t>Действия собственников для получения господдержки на возмещение процентной ставки по кредиту (2)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9A1AE1-2F08-49EC-944F-EC82785CDD5D}"/>
              </a:ext>
            </a:extLst>
          </p:cNvPr>
          <p:cNvGrpSpPr/>
          <p:nvPr/>
        </p:nvGrpSpPr>
        <p:grpSpPr>
          <a:xfrm>
            <a:off x="312027" y="1057047"/>
            <a:ext cx="8634186" cy="3850291"/>
            <a:chOff x="274320" y="2095673"/>
            <a:chExt cx="8634186" cy="3850291"/>
          </a:xfrm>
        </p:grpSpPr>
        <p:sp>
          <p:nvSpPr>
            <p:cNvPr id="39" name="Chevron 38"/>
            <p:cNvSpPr/>
            <p:nvPr/>
          </p:nvSpPr>
          <p:spPr bwMode="auto">
            <a:xfrm>
              <a:off x="734806" y="3119087"/>
              <a:ext cx="1828800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 flipV="1">
              <a:off x="5750302" y="3088414"/>
              <a:ext cx="0" cy="11887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7" name="Chevron 6"/>
            <p:cNvSpPr/>
            <p:nvPr/>
          </p:nvSpPr>
          <p:spPr bwMode="auto">
            <a:xfrm>
              <a:off x="6208111" y="3118011"/>
              <a:ext cx="1828800" cy="853440"/>
            </a:xfrm>
            <a:prstGeom prst="chevron">
              <a:avLst/>
            </a:prstGeom>
            <a:solidFill>
              <a:srgbClr val="FFC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1690" y="3396484"/>
              <a:ext cx="467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8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497344" y="3129103"/>
              <a:ext cx="1828800" cy="853440"/>
              <a:chOff x="3512878" y="2437244"/>
              <a:chExt cx="1828800" cy="853440"/>
            </a:xfrm>
          </p:grpSpPr>
          <p:sp>
            <p:nvSpPr>
              <p:cNvPr id="2" name="Chevron 1"/>
              <p:cNvSpPr/>
              <p:nvPr/>
            </p:nvSpPr>
            <p:spPr bwMode="auto">
              <a:xfrm>
                <a:off x="3512878" y="2437244"/>
                <a:ext cx="1828800" cy="853440"/>
              </a:xfrm>
              <a:prstGeom prst="chevron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15888" marR="0" indent="-115888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Times New Roman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93598" y="2694687"/>
                <a:ext cx="4673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039298" y="4818594"/>
              <a:ext cx="26164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chemeClr val="tx2"/>
                  </a:solidFill>
                  <a:latin typeface="+mn-lt"/>
                </a:rPr>
                <a:t>Провести капитальный ремонт и направить отчет в ОМСУ</a:t>
              </a: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302937" y="4868746"/>
              <a:ext cx="260556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Направить в ОМСУ необходимые документы  и п</a:t>
              </a:r>
              <a:r>
                <a:rPr lang="ru-RU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олучить средства господдержки </a:t>
              </a: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604815" y="4360364"/>
              <a:ext cx="605671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4528799" y="2253948"/>
              <a:ext cx="231633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ОМСУ уведомляет о выделении средств господдержки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314047" y="4301722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686967" y="4291784"/>
              <a:ext cx="137160" cy="1371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74320" y="4360364"/>
              <a:ext cx="2940095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386002" y="4001235"/>
              <a:ext cx="0" cy="64008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1613696" y="2546280"/>
              <a:ext cx="0" cy="5486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814111" y="2095673"/>
              <a:ext cx="0" cy="87525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616345" y="2546849"/>
              <a:ext cx="191632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1349159" y="3396484"/>
              <a:ext cx="467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ru-RU" sz="1600" b="1" dirty="0">
                  <a:latin typeface="Arial" pitchFamily="34" charset="0"/>
                  <a:cs typeface="Arial" pitchFamily="34" charset="0"/>
                </a:rPr>
                <a:t>6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1892063" y="2095673"/>
              <a:ext cx="204216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ru-RU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Заключить кредитный договор с банком</a:t>
              </a: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1579846" y="4001440"/>
              <a:ext cx="0" cy="27432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6123254" y="4810489"/>
              <a:ext cx="0" cy="45720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127186" y="4810489"/>
              <a:ext cx="93472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6317425" y="4969134"/>
              <a:ext cx="0" cy="82296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123254" y="5265211"/>
              <a:ext cx="17790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512178" y="4284164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7002813" y="4291784"/>
              <a:ext cx="137160" cy="137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V="1">
              <a:off x="7071393" y="3974362"/>
              <a:ext cx="0" cy="82296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735893" y="4639424"/>
              <a:ext cx="26517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734806" y="4639605"/>
              <a:ext cx="0" cy="54864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725281" y="5188245"/>
              <a:ext cx="32004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1048726" y="4819511"/>
              <a:ext cx="0" cy="82296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3549609" y="4301722"/>
              <a:ext cx="2363824" cy="1373611"/>
              <a:chOff x="3397480" y="3948884"/>
              <a:chExt cx="2363824" cy="1373611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3397480" y="4499535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4745264" y="394888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en-US" sz="1400" dirty="0"/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 flipH="1">
                <a:off x="3397480" y="4879617"/>
                <a:ext cx="3657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4813844" y="4086044"/>
                <a:ext cx="0" cy="82296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67" name="Rectangle 66"/>
              <p:cNvSpPr/>
              <p:nvPr/>
            </p:nvSpPr>
            <p:spPr>
              <a:xfrm>
                <a:off x="3739177" y="4478019"/>
                <a:ext cx="2022127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Заблаговременно до 31 декабря года подачи заявки</a:t>
                </a:r>
                <a:endParaRPr lang="en-US" b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8AA26B0-C535-4F11-80D3-7557E0D1237C}"/>
              </a:ext>
            </a:extLst>
          </p:cNvPr>
          <p:cNvSpPr/>
          <p:nvPr/>
        </p:nvSpPr>
        <p:spPr>
          <a:xfrm>
            <a:off x="312027" y="5034115"/>
            <a:ext cx="8643638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bg2"/>
              </a:buClr>
            </a:pPr>
            <a:r>
              <a:rPr lang="ru-RU" b="0" dirty="0">
                <a:solidFill>
                  <a:schemeClr val="tx2"/>
                </a:solidFill>
                <a:latin typeface="+mn-lt"/>
              </a:rPr>
              <a:t>ВАЖНО: Региональным законодательством может быть установлен более ранний срок подачи отчета о проведении работ. Если такой срок не установлен, собственникам в любом случае необходимо подать отчет заблаговременно, так как 31 декабря года подачи заявки – крайний срок для подачи отчетности от субъекта РФ в Фонд ЖКХ.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9581A91-F340-488D-B451-F8BF6B445CAD}"/>
              </a:ext>
            </a:extLst>
          </p:cNvPr>
          <p:cNvCxnSpPr/>
          <p:nvPr/>
        </p:nvCxnSpPr>
        <p:spPr bwMode="auto">
          <a:xfrm flipH="1" flipV="1">
            <a:off x="4935100" y="4636707"/>
            <a:ext cx="0" cy="36576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538125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Безвозмездная поддержка МКД со стороны </a:t>
            </a:r>
            <a:r>
              <a:rPr lang="en-US" sz="2400" b="1" dirty="0">
                <a:solidFill>
                  <a:schemeClr val="tx2"/>
                </a:solidFill>
              </a:rPr>
              <a:t>IFC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3316" y="1717586"/>
            <a:ext cx="7697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Оценка потенциала энергоэффективности МКД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и сроков окупаемости проведения энергоэффективных мероприятий.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Оказание помощи владельцам специальных счетов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 подготовке к проведению общих собраний 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 принятию решений о капитальном ремонте.  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Предоставление предложений по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составу оборудования АУУТЭ и по сопутствующим работам,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а также соответствующих технических спецификаций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Содействие в оценке и подборе подрядной организации и заключении с ней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договора на выполнение работ «под ключ».</a:t>
            </a: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Привлечение за свой счет 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специалистов по строительному контролю </a:t>
            </a:r>
            <a:r>
              <a:rPr lang="ru-RU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для проверки всех этапов выполнения работ (для первых 20 МКД)</a:t>
            </a:r>
            <a:r>
              <a:rPr lang="ru-RU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996F4-E1E0-41D9-942E-67B8B513E6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922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8" y="1356881"/>
            <a:ext cx="8470449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установки АУУТЭ потребуется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взаимодействовать с теплоснабжабщей компанией 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(получить технические условия; согласовать проектную документацию; предъявить оборудование, готовое к эксплуатации).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выполнения работ по капитальному ремонту с установкой АУУТЭ нужно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подрядную организацию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соответствующую требованиям законодательства, с положительным опытом реализации аналогичных договоров.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установки АУУТЭ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контролировать качество оборудования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правильность его монтажа, корректность настройки и наладки приборов.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проведения работ жители могут испытывать определенные неудобства (шум, перерывы в снабжении жителей водой и теплом и др.).</a:t>
            </a:r>
          </a:p>
          <a:p>
            <a:pPr marL="457200" indent="-457200">
              <a:spcAft>
                <a:spcPts val="12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АУУТЭ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потребует дополнительных затрат </a:t>
            </a: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электричество и привлечения квалифицированного персонала для периодической наладки оборудования</a:t>
            </a:r>
            <a:r>
              <a:rPr lang="ru-RU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321" y="330473"/>
            <a:ext cx="833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Вопросы, которые возникают относительно установки АУУТЭ: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71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6CDDDE-0B02-46AA-8DD7-27A9CA6D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805"/>
            <a:ext cx="9144000" cy="51435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 bwMode="auto">
          <a:xfrm>
            <a:off x="2214880" y="1737360"/>
            <a:ext cx="2042160" cy="7315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12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8118D2-0F8D-4602-A0D7-B1F86CBE2AB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95" y="1481668"/>
            <a:ext cx="8470449" cy="48167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взаимодействию с тепловой компанией.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отборе подрядной организации и заключении с ней договора «под ключ».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организации, осуществляющей строительный контроль со стороны Заказчика, которая, в частности, будет:</a:t>
            </a: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контролировать качество оборудования, правильность его монтажа, корректность настройки и наладки приборов;</a:t>
            </a: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следить за соблюдением Подрядчиком графика работ, включая минимизацию отключений тепла и воды, выполнению требований по ограничению шума и др.;</a:t>
            </a: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ru-RU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проверять результаты обучения Подрядчиком эксплуатирующего персонала, обеспечивающего надлежащую работу АУУТЭ в течение всего срока его службы.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18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870" y="607472"/>
            <a:ext cx="8334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IFC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решении вопросов при установке АУУТЭ: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4344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Отбор подрядчика для установки АУУТЭ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134014"/>
            <a:ext cx="7884368" cy="519905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ru-RU" sz="1800" b="1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Целесообразно выбрать подрядчика на конкурсной основе*;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Для этого сначала формируется перечень организаций, имеющих положительный опыт выполнения аналогичных работ;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Затем организациям, выразившим желание участвовать в конкурсе,  направляется документация, содержащая технические требования по выполнению всего комплекса работ по установке АУУТЭ;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К указанному сроку эти организации предоставляют свои технические и финансовые предложения, каждое из которых тщательно изучается;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Организация, предложение которой соответствует всем техническим требованиям и имеет минимальную цену, признается победителем конкурса и с ней заключается договор*.</a:t>
            </a:r>
          </a:p>
          <a:p>
            <a:pPr marL="630238" indent="-274638" algn="just">
              <a:spcBef>
                <a:spcPts val="1200"/>
              </a:spcBef>
              <a:buClr>
                <a:schemeClr val="bg2"/>
              </a:buClr>
              <a:tabLst>
                <a:tab pos="719138" algn="l"/>
                <a:tab pos="8402638" algn="r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Если конкурс проводится сразу по нескольким МКД, то это, как правило, вызывает большую заинтересованность у потенциальных подрядчиков и приводит к снижению удельных цен их предложений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9265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Выполнение подрядного договора по установке АУУТЭ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134014"/>
            <a:ext cx="7884368" cy="519905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endParaRPr lang="ru-RU" sz="1800" b="1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Сначала Подрядчик согласовывает с Заказчиком график выполнения всех этапов работ, чтобы обеспечить завершение всех работ к началу отопительного периода;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Затем Подрядчик разрабатывает проектную документацию и согласовывает ее с Заказчиком, ресурсо-снабжающими организациями и др.;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На следующем этапе Подрядчик заказывает оборудование, материалы и параллельно проводит необходимые подготовительные работы;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После поставки оборудования проводятся строительно-монтажные работы и пуско-наладочные работы;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Наконец, проводится сдача-приемка всех работ и начинается эксплуатация АУУТЭ;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В течение гарантийного периода Подрядчик отвечает за возможные сбои и недостатки в работе АУУТЭ.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9884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(1)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380067"/>
            <a:ext cx="7884368" cy="4953000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Строительный контроль, финансируемый </a:t>
            </a:r>
            <a:r>
              <a:rPr lang="en-US" sz="1800" dirty="0">
                <a:solidFill>
                  <a:schemeClr val="tx2"/>
                </a:solidFill>
              </a:rPr>
              <a:t>IFC</a:t>
            </a:r>
            <a:r>
              <a:rPr lang="ru-RU" sz="1800" dirty="0">
                <a:solidFill>
                  <a:schemeClr val="tx2"/>
                </a:solidFill>
              </a:rPr>
              <a:t>, будет проводиться с привлечением специализированных организаций.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Строительный контроль будет осуществляться в соответствии с требованиями Градостроительного кодекса РФ и других нормативно-технических документов.</a:t>
            </a:r>
          </a:p>
          <a:p>
            <a:pPr marL="342900" indent="-342900" algn="just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В него входит: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Проверка подготовки проектной документации, в том числе проведения расчета теплового баланса МКД, выбора марок и типоразмеров оборудования АУУТЭ, разработки схем и чертежей: </a:t>
            </a:r>
          </a:p>
          <a:p>
            <a:pPr marL="1474788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позволит исключить избыточные требования к оборудованию АУУТЭ, которые может предложить тепловая компания, проектировщик или сам Подрядчика, заинтересованный в увеличении объема работ</a:t>
            </a:r>
            <a:r>
              <a:rPr lang="ru-RU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79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(2)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40535" y="1405467"/>
            <a:ext cx="7884368" cy="4902200"/>
          </a:xfrm>
        </p:spPr>
        <p:txBody>
          <a:bodyPr>
            <a:noAutofit/>
          </a:bodyPr>
          <a:lstStyle/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Проверка комплектности и качества поставляемого оборудования и используемых материалов, наличия сопроводительной технической документации, сертификатов и паспортов:</a:t>
            </a:r>
          </a:p>
          <a:p>
            <a:pPr marL="1355725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обеспечит качество и комплектность поставок и исключит замену оборудования на более дешевые аналоги, что зачастую используют подрядчики для снижения своих затрат;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Контроль соблюдения технологии выполнения демонтажных,  общестроительных и сварочных работ, монтажа механического и электрического оборудования АУУТЭ:</a:t>
            </a:r>
          </a:p>
          <a:p>
            <a:pPr marL="1474787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 счет проверки соблюдения технологической последовательности работ, правильности и точности монтажа, выполнения требований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СНиПов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ТУ производителей обеспечивается правильная работа всего комплекса АУУТЭ; также будут контролироваться безопасность проведения работ, их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малошумность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т.д.;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19437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(3)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481667"/>
            <a:ext cx="7884368" cy="4851400"/>
          </a:xfrm>
        </p:spPr>
        <p:txBody>
          <a:bodyPr>
            <a:noAutofit/>
          </a:bodyPr>
          <a:lstStyle/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Верификация всех этапов испытаний и пуско-наладки (как отдельных видов оборудования АУУТЭ, так и в целом систем отопления и ГВС):</a:t>
            </a:r>
          </a:p>
          <a:p>
            <a:pPr marL="1474788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результате будут достигнуты именно те параметры работы оборудования АУУТЭ, которые выгодны не тепловой или эксплуатирующей компании, а жителям МКД;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Проверку надлежащего завершения работ и сопровождение передачи АУУТЭ в эксплуатацию:</a:t>
            </a:r>
          </a:p>
          <a:p>
            <a:pPr marL="1474788" lvl="3" indent="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None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будет проверено качество всей исполнительной документации, ее полнота и комплектность для согласования результатов работы Подрядчика с надзорными органами, а также надлежащее оформление всех документов, позволяющих начать эксплуатации (в том числе и тех, что подтверждают квалификацию обслуживающего персонала);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55255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6305" y="478908"/>
            <a:ext cx="8462029" cy="7567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Строительный контроль за работой Подрядчика (4)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type="body" sz="quarter" idx="13"/>
          </p:nvPr>
        </p:nvSpPr>
        <p:spPr>
          <a:xfrm>
            <a:off x="532068" y="1481667"/>
            <a:ext cx="7884368" cy="4851400"/>
          </a:xfrm>
        </p:spPr>
        <p:txBody>
          <a:bodyPr>
            <a:noAutofit/>
          </a:bodyPr>
          <a:lstStyle/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Освидетельствование возможных сбоев и недостатков в работе АУУТЭ в течение гарантийного периода: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результате будут причины таких сбоев и недостатков; 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случае вины Подрядчика в его адрес будут направлены требования об их бесплатном устранении;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случае вины эксплуатирующей организации в ее адрес будут направлены требования по дополнительной наладке и настройке оборудования с целью достижения запланированных показателей энергосбережения.</a:t>
            </a:r>
          </a:p>
          <a:p>
            <a:pPr marL="985838" indent="-342900" algn="just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</a:rPr>
              <a:t>Содействие Заказчику в контроле сроков выполнения работ, решении различных технических и организационных проблем выполнения подрядного контракта и др.:</a:t>
            </a:r>
          </a:p>
          <a:p>
            <a:pPr marL="1817688" lvl="3" indent="-342900" algn="just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позволит своевременно определять проблемы и не допускать задержки в выполнении работ.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B48F0-A5C9-4F9B-8A6B-89FC750A28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2805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92693" y="251536"/>
            <a:ext cx="47586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>
              <a:defRPr/>
            </a:pPr>
            <a:r>
              <a:rPr lang="ru-RU" sz="2800" dirty="0">
                <a:solidFill>
                  <a:srgbClr val="000000"/>
                </a:solidFill>
              </a:rPr>
              <a:t>Контактная информация: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2530" y="1350458"/>
            <a:ext cx="71323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21F43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ru-RU" sz="2000" dirty="0" err="1">
                <a:solidFill>
                  <a:srgbClr val="021F43"/>
                </a:solidFill>
                <a:latin typeface="+mn-lt"/>
                <a:cs typeface="Arial" pitchFamily="34" charset="0"/>
              </a:rPr>
              <a:t>Миняев</a:t>
            </a:r>
            <a:r>
              <a:rPr lang="ru-RU" sz="2000" dirty="0">
                <a:solidFill>
                  <a:srgbClr val="021F43"/>
                </a:solidFill>
                <a:latin typeface="+mn-lt"/>
                <a:cs typeface="Arial" pitchFamily="34" charset="0"/>
              </a:rPr>
              <a:t> Илья Евгеньевич</a:t>
            </a:r>
          </a:p>
          <a:p>
            <a:pPr algn="ctr"/>
            <a:r>
              <a:rPr lang="en-US" sz="20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iminyaev@ifc.org </a:t>
            </a:r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ru-RU" sz="2000" dirty="0">
                <a:solidFill>
                  <a:srgbClr val="021F43"/>
                </a:solidFill>
                <a:latin typeface="+mn-lt"/>
                <a:cs typeface="Arial" pitchFamily="34" charset="0"/>
              </a:rPr>
              <a:t>Шишка Константин Петрович</a:t>
            </a:r>
          </a:p>
          <a:p>
            <a:pPr algn="ctr"/>
            <a:r>
              <a:rPr lang="en-US" sz="2000" u="sng" dirty="0">
                <a:solidFill>
                  <a:srgbClr val="0000FF"/>
                </a:solidFill>
                <a:latin typeface="+mn-lt"/>
                <a:cs typeface="Arial" pitchFamily="34" charset="0"/>
              </a:rPr>
              <a:t>kshishka@ifc.org </a:t>
            </a:r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ru-RU" sz="2000" dirty="0">
                <a:solidFill>
                  <a:srgbClr val="021F43"/>
                </a:solidFill>
                <a:latin typeface="+mn-lt"/>
                <a:cs typeface="Arial" pitchFamily="34" charset="0"/>
              </a:rPr>
              <a:t>+7 499 396 1086</a:t>
            </a: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/>
            <a:endParaRPr lang="ru-RU" sz="2000" u="sng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88BA1-DDC5-41F4-BCA5-DCC11DED80EF}"/>
              </a:ext>
            </a:extLst>
          </p:cNvPr>
          <p:cNvSpPr txBox="1">
            <a:spLocks/>
          </p:cNvSpPr>
          <p:nvPr/>
        </p:nvSpPr>
        <p:spPr>
          <a:xfrm>
            <a:off x="273106" y="6402552"/>
            <a:ext cx="552450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C53EF0-E817-4E49-A366-6572B14DF073}" type="slidenum">
              <a:rPr lang="en-US"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rPr>
              <a:pPr>
                <a:defRPr/>
              </a:pPr>
              <a:t>77</a:t>
            </a:fld>
            <a:endParaRPr lang="en-US" sz="1100" b="0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80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E8A8EC-A886-4C88-9DDB-380EC861B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EA8FCE20-285C-4983-84EF-9E11D1BF95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9DCFBD-DD8E-4070-91D1-51757388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7" y="319530"/>
            <a:ext cx="9013863" cy="65002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A695D-3CAD-42DE-B0B5-29BB03F668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8" y="2906007"/>
            <a:ext cx="2915315" cy="13272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149290" y="198418"/>
            <a:ext cx="8929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/>
            <a:r>
              <a:rPr lang="ru-RU" sz="2400" dirty="0">
                <a:solidFill>
                  <a:srgbClr val="000000"/>
                </a:solidFill>
                <a:latin typeface="+mn-lt"/>
              </a:rPr>
              <a:t>Итоги программы капитального ремонта МКД с государственной поддержкой в 2017 году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14" y="1077629"/>
            <a:ext cx="803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  <a:buSzPct val="120000"/>
            </a:pPr>
            <a:r>
              <a:rPr lang="ru-RU" dirty="0"/>
              <a:t>В 2017 году по программе государственной поддержки было отремонтировано 7</a:t>
            </a:r>
            <a:r>
              <a:rPr lang="en-US" dirty="0"/>
              <a:t>1</a:t>
            </a:r>
            <a:r>
              <a:rPr lang="ru-RU" dirty="0"/>
              <a:t> МКД. Общий размер предоставленной субсидии составил чуть более 49 млн. рублей: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458" y="5156693"/>
            <a:ext cx="7862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Bef>
                <a:spcPct val="50000"/>
              </a:spcBef>
              <a:defRPr b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spcBef>
                <a:spcPts val="1200"/>
              </a:spcBef>
              <a:buClr>
                <a:srgbClr val="00B0F0"/>
              </a:buClr>
              <a:buSzPct val="120000"/>
            </a:pPr>
            <a:r>
              <a:rPr lang="ru-RU" b="1" dirty="0">
                <a:solidFill>
                  <a:srgbClr val="00B0F0"/>
                </a:solidFill>
              </a:rPr>
              <a:t>Основные виды работ:</a:t>
            </a:r>
            <a:r>
              <a:rPr lang="ru-RU" dirty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rgbClr val="00B0F0"/>
              </a:buClr>
              <a:buSzPct val="100000"/>
              <a:buAutoNum type="arabicParenR"/>
            </a:pPr>
            <a:r>
              <a:rPr lang="ru-RU" dirty="0"/>
              <a:t>по кредитам – ремонт кровли, фасадов и ремонт/замена лифтов;</a:t>
            </a:r>
          </a:p>
          <a:p>
            <a:pPr marL="342900" indent="-342900">
              <a:spcBef>
                <a:spcPts val="0"/>
              </a:spcBef>
              <a:buClr>
                <a:srgbClr val="00B0F0"/>
              </a:buClr>
              <a:buSzPct val="100000"/>
              <a:buAutoNum type="arabicParenR"/>
            </a:pPr>
            <a:r>
              <a:rPr lang="ru-RU" dirty="0"/>
              <a:t>ЭЭ мероприятия – Установка узлов управления и регулирования потребления тепловой энергии.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59346"/>
              </p:ext>
            </p:extLst>
          </p:nvPr>
        </p:nvGraphicFramePr>
        <p:xfrm>
          <a:off x="659432" y="1885182"/>
          <a:ext cx="7909110" cy="3046276"/>
        </p:xfrm>
        <a:graphic>
          <a:graphicData uri="http://schemas.openxmlformats.org/drawingml/2006/table">
            <a:tbl>
              <a:tblPr firstRow="1" firstCol="1" bandRow="1"/>
              <a:tblGrid>
                <a:gridCol w="2615329">
                  <a:extLst>
                    <a:ext uri="{9D8B030D-6E8A-4147-A177-3AD203B41FA5}">
                      <a16:colId xmlns:a16="http://schemas.microsoft.com/office/drawing/2014/main" val="3684329575"/>
                    </a:ext>
                  </a:extLst>
                </a:gridCol>
                <a:gridCol w="885554">
                  <a:extLst>
                    <a:ext uri="{9D8B030D-6E8A-4147-A177-3AD203B41FA5}">
                      <a16:colId xmlns:a16="http://schemas.microsoft.com/office/drawing/2014/main" val="3591860867"/>
                    </a:ext>
                  </a:extLst>
                </a:gridCol>
                <a:gridCol w="2158755">
                  <a:extLst>
                    <a:ext uri="{9D8B030D-6E8A-4147-A177-3AD203B41FA5}">
                      <a16:colId xmlns:a16="http://schemas.microsoft.com/office/drawing/2014/main" val="4246034012"/>
                    </a:ext>
                  </a:extLst>
                </a:gridCol>
                <a:gridCol w="2249472">
                  <a:extLst>
                    <a:ext uri="{9D8B030D-6E8A-4147-A177-3AD203B41FA5}">
                      <a16:colId xmlns:a16="http://schemas.microsoft.com/office/drawing/2014/main" val="3085392150"/>
                    </a:ext>
                  </a:extLst>
                </a:gridCol>
              </a:tblGrid>
              <a:tr h="529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МКД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38972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Удмуртия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по кредиту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547398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по кредиту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142281"/>
                  </a:ext>
                </a:extLst>
              </a:tr>
              <a:tr h="271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84002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8.93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072825"/>
                  </a:ext>
                </a:extLst>
              </a:tr>
              <a:tr h="2972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Калининградская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5446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48233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Ульяновская область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98480"/>
                  </a:ext>
                </a:extLst>
              </a:tr>
              <a:tr h="3018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ЭЭ </a:t>
                      </a:r>
                      <a:r>
                        <a:rPr lang="en-US" sz="1600" b="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521209"/>
                  </a:ext>
                </a:extLst>
              </a:tr>
              <a:tr h="274398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F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693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494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0</TotalTime>
  <Words>7544</Words>
  <Application>Microsoft Office PowerPoint</Application>
  <PresentationFormat>Экран (4:3)</PresentationFormat>
  <Paragraphs>938</Paragraphs>
  <Slides>77</Slides>
  <Notes>42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91" baseType="lpstr">
      <vt:lpstr>Andes ExtraLight</vt:lpstr>
      <vt:lpstr>Arial</vt:lpstr>
      <vt:lpstr>Arial Bold</vt:lpstr>
      <vt:lpstr>Calibri</vt:lpstr>
      <vt:lpstr>Symbol</vt:lpstr>
      <vt:lpstr>Times New Roman</vt:lpstr>
      <vt:lpstr>Trebuchet MS</vt:lpstr>
      <vt:lpstr>Wingdings</vt:lpstr>
      <vt:lpstr>Agenda Slide</vt:lpstr>
      <vt:lpstr>Highlight Slides</vt:lpstr>
      <vt:lpstr>Tomb Stone</vt:lpstr>
      <vt:lpstr>Photo Slides</vt:lpstr>
      <vt:lpstr>Chart </vt:lpstr>
      <vt:lpstr>file:///\\IFCMoscow2\IFC%20Divisional%20Shared%20Data\TA%20Office\Yakubov,%20Eduard\Russia%20REE\Products\HOA%20Training\HOA%20Training%20Support%20File.xls!Sheet1!%5bHOA%20Training%20Support%20File.xls%5dSheet1%20Chart%201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Безвозмездная поддержка МКД со стороны IFC</vt:lpstr>
      <vt:lpstr>Презентация PowerPoint</vt:lpstr>
      <vt:lpstr>Презентация PowerPoint</vt:lpstr>
      <vt:lpstr>Отбор подрядчика для установки АУУТЭ</vt:lpstr>
      <vt:lpstr>Выполнение подрядного договора по установке АУУТЭ</vt:lpstr>
      <vt:lpstr>Строительный контроль за работой Подрядчика (1)</vt:lpstr>
      <vt:lpstr>Строительный контроль за работой Подрядчика (2)</vt:lpstr>
      <vt:lpstr>Строительный контроль за работой Подрядчика (3)</vt:lpstr>
      <vt:lpstr>Строительный контроль за работой Подрядчика (4)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2017-03-21T17:03:27Z</dcterms:created>
  <dcterms:modified xsi:type="dcterms:W3CDTF">2019-06-19T06:48:48Z</dcterms:modified>
</cp:coreProperties>
</file>